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88" r:id="rId2"/>
    <p:sldId id="258" r:id="rId3"/>
    <p:sldId id="260" r:id="rId4"/>
    <p:sldId id="261" r:id="rId5"/>
    <p:sldId id="262" r:id="rId6"/>
    <p:sldId id="263" r:id="rId7"/>
    <p:sldId id="266" r:id="rId8"/>
    <p:sldId id="265" r:id="rId9"/>
    <p:sldId id="268" r:id="rId10"/>
    <p:sldId id="269" r:id="rId11"/>
    <p:sldId id="270" r:id="rId12"/>
    <p:sldId id="274" r:id="rId13"/>
    <p:sldId id="289" r:id="rId14"/>
    <p:sldId id="293" r:id="rId15"/>
    <p:sldId id="294" r:id="rId16"/>
    <p:sldId id="299" r:id="rId17"/>
    <p:sldId id="296" r:id="rId18"/>
    <p:sldId id="297" r:id="rId19"/>
    <p:sldId id="295" r:id="rId20"/>
    <p:sldId id="298" r:id="rId21"/>
    <p:sldId id="300" r:id="rId22"/>
    <p:sldId id="301" r:id="rId23"/>
    <p:sldId id="302" r:id="rId24"/>
    <p:sldId id="292" r:id="rId25"/>
    <p:sldId id="271" r:id="rId26"/>
    <p:sldId id="283" r:id="rId27"/>
    <p:sldId id="303" r:id="rId28"/>
    <p:sldId id="311" r:id="rId29"/>
    <p:sldId id="304" r:id="rId30"/>
    <p:sldId id="307" r:id="rId31"/>
    <p:sldId id="306" r:id="rId32"/>
    <p:sldId id="285" r:id="rId33"/>
    <p:sldId id="279" r:id="rId34"/>
    <p:sldId id="291" r:id="rId35"/>
    <p:sldId id="290" r:id="rId36"/>
    <p:sldId id="308" r:id="rId37"/>
    <p:sldId id="309" r:id="rId38"/>
    <p:sldId id="312" r:id="rId39"/>
    <p:sldId id="286" r:id="rId40"/>
    <p:sldId id="287" r:id="rId41"/>
    <p:sldId id="278" r:id="rId4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FB"/>
    <a:srgbClr val="F8C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1447" autoAdjust="0"/>
  </p:normalViewPr>
  <p:slideViewPr>
    <p:cSldViewPr snapToGrid="0" snapToObjects="1">
      <p:cViewPr varScale="1">
        <p:scale>
          <a:sx n="53" d="100"/>
          <a:sy n="53" d="100"/>
        </p:scale>
        <p:origin x="1152" y="72"/>
      </p:cViewPr>
      <p:guideLst>
        <p:guide orient="horz" pos="3072"/>
        <p:guide pos="4096"/>
      </p:guideLst>
    </p:cSldViewPr>
  </p:slideViewPr>
  <p:notesTextViewPr>
    <p:cViewPr>
      <p:scale>
        <a:sx n="100" d="100"/>
        <a:sy n="100" d="100"/>
      </p:scale>
      <p:origin x="0" y="-34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85.10638" units="1/cm"/>
          <inkml:channelProperty channel="Y" name="resolution" value="35.8804" units="1/cm"/>
          <inkml:channelProperty channel="T" name="resolution" value="1" units="1/dev"/>
        </inkml:channelProperties>
      </inkml:inkSource>
      <inkml:timestamp xml:id="ts0" timeString="2017-01-27T19:03:35.759"/>
    </inkml:context>
    <inkml:brush xml:id="br0">
      <inkml:brushProperty name="width" value="0.1" units="cm"/>
      <inkml:brushProperty name="height" value="0.1" units="cm"/>
      <inkml:brushProperty name="fitToCurve" value="1"/>
    </inkml:brush>
    <inkml:brush xml:id="br1">
      <inkml:brushProperty name="width" value="0.1" units="cm"/>
      <inkml:brushProperty name="height" value="0.1" units="cm"/>
      <inkml:brushProperty name="color" value="#FFFFFF"/>
      <inkml:brushProperty name="fitToCurve" value="1"/>
    </inkml:brush>
  </inkml:definitions>
  <inkml:traceGroup>
    <inkml:annotationXML>
      <emma:emma xmlns:emma="http://www.w3.org/2003/04/emma" version="1.0">
        <emma:interpretation id="{B968D8AA-19CD-4C0E-A168-40C50D994406}" emma:medium="tactile" emma:mode="ink">
          <msink:context xmlns:msink="http://schemas.microsoft.com/ink/2010/main" type="writingRegion" rotatedBoundingBox="6855,9127 5023,8996 5085,8129 6917,8260"/>
        </emma:interpretation>
      </emma:emma>
    </inkml:annotationXML>
    <inkml:traceGroup>
      <inkml:annotationXML>
        <emma:emma xmlns:emma="http://www.w3.org/2003/04/emma" version="1.0">
          <emma:interpretation id="{5A258959-B43B-4276-8E0C-811D78307231}" emma:medium="tactile" emma:mode="ink">
            <msink:context xmlns:msink="http://schemas.microsoft.com/ink/2010/main" type="paragraph" rotatedBoundingBox="6855,9127 5023,8996 5085,8129 6917,8260" alignmentLevel="1"/>
          </emma:interpretation>
        </emma:emma>
      </inkml:annotationXML>
      <inkml:traceGroup>
        <inkml:annotationXML>
          <emma:emma xmlns:emma="http://www.w3.org/2003/04/emma" version="1.0">
            <emma:interpretation id="{7B8733FC-BEBE-49F9-AFE6-9C68A68703D4}" emma:medium="tactile" emma:mode="ink">
              <msink:context xmlns:msink="http://schemas.microsoft.com/ink/2010/main" type="line" rotatedBoundingBox="6855,9127 5023,8996 5085,8129 6917,8260"/>
            </emma:interpretation>
          </emma:emma>
        </inkml:annotationXML>
        <inkml:traceGroup>
          <inkml:annotationXML>
            <emma:emma xmlns:emma="http://www.w3.org/2003/04/emma" version="1.0">
              <emma:interpretation id="{5A6B69A4-0351-4B01-B635-673E1904E297}" emma:medium="tactile" emma:mode="ink">
                <msink:context xmlns:msink="http://schemas.microsoft.com/ink/2010/main" type="inkWord" rotatedBoundingBox="6855,9127 5023,8996 5085,8129 6917,8260"/>
              </emma:interpretation>
              <emma:one-of disjunction-type="recognition" id="oneOf0">
                <emma:interpretation id="interp0" emma:lang="en-US" emma:confidence="0.5">
                  <emma:literal>toad*</emma:literal>
                </emma:interpretation>
                <emma:interpretation id="interp1" emma:lang="en-US" emma:confidence="0">
                  <emma:literal>toads*</emma:literal>
                </emma:interpretation>
                <emma:interpretation id="interp2" emma:lang="en-US" emma:confidence="0">
                  <emma:literal>toast*</emma:literal>
                </emma:interpretation>
                <emma:interpretation id="interp3" emma:lang="en-US" emma:confidence="0">
                  <emma:literal>tad*</emma:literal>
                </emma:interpretation>
                <emma:interpretation id="interp4" emma:lang="en-US" emma:confidence="0">
                  <emma:literal>toady*</emma:literal>
                </emma:interpretation>
              </emma:one-of>
            </emma:emma>
          </inkml:annotationXML>
          <inkml:trace contextRef="#ctx0" brushRef="#br0">540 0 0,'-54'0'93,"0"0"-77,0 0-16,0 0 16,0 0-1,0 0 1,0 0-16,0 0 16,0 0 15,0 0 0</inkml:trace>
          <inkml:trace contextRef="#ctx0" brushRef="#br1" timeOffset="14314.926">378 54 0,'0'-54'188,"54"54"-173,-54-54-15,54 54 16,-54-54 31,54 54-32,-54-54-15,54 54 32,-54-54-32,-54 54 250,0 54-250,0-54 15,54 54 17,-54-54 14,0 54-14,54 0-17,-54 0 17,54 0 46,-54-54-78,54 54 187,54-54-171,0 0-1,0 0 1,0 0 15,0 0-15,-54-54-16,54 54 31,0 0-15,0 0 15,0-54-15,0 54 202,-108 0-124,0 0-78,0 0 15,0 0 0,0 0-15,54 54 0,-54-54 15,0 0-16,54 54 1,-54-54 0,0 0 234,54-54-235,54 0 1,0 0 0,0 0-1,0 54 1,-54-54-1,54 54 1,0-54 0,0 54 15,0 0-15,-54-54-1,54 54 48,-54 54 62,0 0-110,0 0 17,-54 0 77,0 0-78,0-54 0,0 0-15,0 0 0,54 54 15,0-108 125,0 0-156,54 54 16,0 0 46,-54-54-30,108 54 30,-54-54-46,0 54-1,-54-54 1,0 0 156,-54 54-172,0 0 15,0 0 17,0 0-17,0 0 1,0 0 15,-54 0-15,54 54 31,0 0-16,54 0-15,-54-54-16,54 54 15,-54-54 48,54 54-1,0-108 126,0 0-157,0 0-15,0 0 93,-54 0-31,0 54-15,0 0-48,0 0 1,54-54-1,-55 54 32,1 0-15,0 54-17,0-54 16,54 54-31,-54 0 16,54 0 15,-54 0-15,54 0 15,-54 0-31,54 0 31,0 0 126,54-54-110,0 0-1,54 0-30,-54-54 31,0 0 0,1 0-32,-1 0 1,-108 54 343,-1 0-343,1 54 0,0-54 62,108 0 219,0 0-297,1 0 15,-1-54 1,0 0 0,0 54-1,0 0 1,-108 54 218,54 0-203,-54-54 48,108 108 108,-54-54-187,54-54 16,0 54-1,-108-54 267,-54 0-251,54 0 78,0 0-93,-1 0 15,1 0 32,0 0-32,0 0-31,0 0 31,0 0 0,0 0 1,0 0-17,0 0 1,0 54-1,108-54 251,0 0-235,0 0-15,0-54 203,0 54-204,0 0 1,0-54 46,0 0 126,0 54-172,-54-54 15,55 0 16,-55 0 125,0 0-172,0 0 46,0 0 17,0 0-63,0 0 16,0 0-1,-55 54 282,55 54-281,0 0-1,0 0 1,0 0 15,-54-54-15,54 54 140,0 0-62,54-54-63,1 0-15,-1 0-1,0 0 17,-54-54-32,54 54 15,0 0-15,0 0 16,-54-54 62,54 54-31,0 0 93,-108-54-93</inkml:trace>
          <inkml:trace contextRef="#ctx0" brushRef="#br1" timeOffset="22472.757">-271-432 0,'54'0'46,"0"0"-30,55 0 31,-55 0-31,0 0-16,0 0 15,54 0 1,-54 0-1,0 0-15,0 0 32,0 0-32,0 0 15,54 0 1,-54 0 46</inkml:trace>
          <inkml:trace contextRef="#ctx0" brushRef="#br1" timeOffset="58443.5808">756 324 0,'-108'0'203,"54"0"-156,0 0 93,0 0-109,0 0 16,0 0 0,0 0 47,0 0 15,0 0 79,0 0-141,0 0 31,0 0-47,0 54 63,108-54 187,0 0-265,0 0-1,0 0 1,0 0 0,0 0-1,0 0 79,0 0-78,0 0-1,0 54 1,0-54 171,0 0-109,0 0-62,0 0 0,0 0 77,0 0-61,0 0-1,0 0 31,0 0-46,0 0 31,0 0-47,0 0 16,-54-54-1,55 54 157,-55-108-156,-55 54-1,55 0 63,-54 54-62,0-54-16,0 54 141,0 0-126,0 0 17,0 0-32,0 0 15,0 0 1,0 54 46,-54-54 48,54 54-32,108-54 31,54 0-93,0 0-16,0 0 15,-54 0 1,-54-54-16,54 54 16,-54-54 77,0 0-46,-54 54 16,0 0-48,0 0 1,0 0 0,0 0-1,0 0 1,0 0 31,0 0 0,0 0-32,0 0 1,0 54 0,0-54 46,0 54-46,0-54 31,0 0-16,0 54 109,0-54-93,0 0 125,0 0-141,0 0 48,-1 0-64,1 0 32,0 0 47,0 0 0,0 0-63,108-54 406,0 54-374,-54-54-48,54 54 95,0-54 187,1 54-297,-1 0 31,0-54 281,-54 0-280,-54 54 15,0 0 15,-1 0-31,1 0-15,0 0 31,0 0 0,0 0-32,108 54 329,0-54-313,0 54 32,0-54-48,1 54 298,107 0-313,-108 0 16,54-54-1,-54 54 1,0-54 374,0 0-343,0 0-31,0 0 15,0 0-15,0 0-1,0 0 17,-54-54-17,54 54 17,0-54 14,0 54-30,0 0 15,-108 0 344,0 0-359,0 0 0,0 0 30,0 0 1,0 0-31,0 0 15,0 0 0,0 0 1,0 0-17,0 0 17,0 0-17,54 54 1,-54-54 78,0 0-79,0 0 32,0 0 16,0 0-17,0 0-30,-1 0 15,1 0 219,0-54-172,0 54 1,54-54-79</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3086388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SzPct val="75000"/>
              <a:buNone/>
              <a:defRPr sz="4800">
                <a:solidFill>
                  <a:schemeClr val="accent1">
                    <a:hueOff val="47394"/>
                    <a:satOff val="-25753"/>
                    <a:lumOff val="-7544"/>
                  </a:schemeClr>
                </a:solidFill>
              </a:defRPr>
            </a:pPr>
            <a:r>
              <a:rPr lang="en-US" dirty="0"/>
              <a:t>Introduction - History of </a:t>
            </a:r>
            <a:r>
              <a:rPr lang="en-US" dirty="0" err="1"/>
              <a:t>RIBBS</a:t>
            </a:r>
            <a:r>
              <a:rPr lang="en-US" dirty="0"/>
              <a:t>, Why Redesign, Redesign Approach, Introduction to </a:t>
            </a:r>
            <a:r>
              <a:rPr lang="en-US" dirty="0" err="1"/>
              <a:t>PostalPro</a:t>
            </a:r>
            <a:r>
              <a:rPr lang="en-US" dirty="0"/>
              <a:t>.</a:t>
            </a:r>
          </a:p>
          <a:p>
            <a:endParaRPr lang="en-US" dirty="0"/>
          </a:p>
          <a:p>
            <a:r>
              <a:rPr lang="en-US" dirty="0"/>
              <a:t>The </a:t>
            </a:r>
            <a:r>
              <a:rPr lang="en-US" dirty="0" err="1"/>
              <a:t>PostalPro</a:t>
            </a:r>
            <a:r>
              <a:rPr lang="en-US" dirty="0"/>
              <a:t> home page displays the primary index options for ease of selection.</a:t>
            </a:r>
          </a:p>
          <a:p>
            <a:endParaRPr lang="en-US" dirty="0"/>
          </a:p>
          <a:p>
            <a:r>
              <a:rPr lang="en-US" dirty="0"/>
              <a:t>On the top and bottom of the landing page is a Comments and Suggestions entry. USPS Headquarters is actively soliciting any improvements from the industry.</a:t>
            </a:r>
          </a:p>
        </p:txBody>
      </p:sp>
    </p:spTree>
    <p:extLst>
      <p:ext uri="{BB962C8B-B14F-4D97-AF65-F5344CB8AC3E}">
        <p14:creationId xmlns:p14="http://schemas.microsoft.com/office/powerpoint/2010/main" val="1645663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basis – DRUPAL CONTENT MANAGEMENT SYSTEM, continues to support the </a:t>
            </a:r>
            <a:r>
              <a:rPr lang="en-US" dirty="0" err="1"/>
              <a:t>PostalPro</a:t>
            </a:r>
            <a:r>
              <a:rPr lang="en-US" dirty="0"/>
              <a:t> templates across various levels of the display.</a:t>
            </a:r>
          </a:p>
        </p:txBody>
      </p:sp>
    </p:spTree>
    <p:extLst>
      <p:ext uri="{BB962C8B-B14F-4D97-AF65-F5344CB8AC3E}">
        <p14:creationId xmlns:p14="http://schemas.microsoft.com/office/powerpoint/2010/main" val="703297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look at the index drop down selections, </a:t>
            </a:r>
            <a:r>
              <a:rPr lang="en-US" dirty="0" err="1"/>
              <a:t>PostalPro</a:t>
            </a:r>
            <a:r>
              <a:rPr lang="en-US" dirty="0"/>
              <a:t> presents the most commonly requested topics measured from previous user activity and requests.</a:t>
            </a:r>
          </a:p>
        </p:txBody>
      </p:sp>
    </p:spTree>
    <p:extLst>
      <p:ext uri="{BB962C8B-B14F-4D97-AF65-F5344CB8AC3E}">
        <p14:creationId xmlns:p14="http://schemas.microsoft.com/office/powerpoint/2010/main" val="373427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 page Mega Menu carries forward the practice of “Quick Index” look up.  </a:t>
            </a:r>
          </a:p>
        </p:txBody>
      </p:sp>
    </p:spTree>
    <p:extLst>
      <p:ext uri="{BB962C8B-B14F-4D97-AF65-F5344CB8AC3E}">
        <p14:creationId xmlns:p14="http://schemas.microsoft.com/office/powerpoint/2010/main" val="420836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 “Price Change” produces a summary page of the recent Key Changes for quick reference.</a:t>
            </a:r>
          </a:p>
        </p:txBody>
      </p:sp>
    </p:spTree>
    <p:extLst>
      <p:ext uri="{BB962C8B-B14F-4D97-AF65-F5344CB8AC3E}">
        <p14:creationId xmlns:p14="http://schemas.microsoft.com/office/powerpoint/2010/main" val="1969349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 view of the Key Changes page.</a:t>
            </a:r>
          </a:p>
        </p:txBody>
      </p:sp>
    </p:spTree>
    <p:extLst>
      <p:ext uri="{BB962C8B-B14F-4D97-AF65-F5344CB8AC3E}">
        <p14:creationId xmlns:p14="http://schemas.microsoft.com/office/powerpoint/2010/main" val="2779457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the summary Key Changes page, if a spreadsheet or postage statement presentation is more useful, the </a:t>
            </a:r>
            <a:r>
              <a:rPr lang="en-US" dirty="0" err="1"/>
              <a:t>PostalPro</a:t>
            </a:r>
            <a:r>
              <a:rPr lang="en-US" dirty="0"/>
              <a:t> link will take the viewer to another location.</a:t>
            </a:r>
          </a:p>
        </p:txBody>
      </p:sp>
    </p:spTree>
    <p:extLst>
      <p:ext uri="{BB962C8B-B14F-4D97-AF65-F5344CB8AC3E}">
        <p14:creationId xmlns:p14="http://schemas.microsoft.com/office/powerpoint/2010/main" val="3988792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formats allow a variety of display for internal or client audiences.</a:t>
            </a:r>
          </a:p>
        </p:txBody>
      </p:sp>
    </p:spTree>
    <p:extLst>
      <p:ext uri="{BB962C8B-B14F-4D97-AF65-F5344CB8AC3E}">
        <p14:creationId xmlns:p14="http://schemas.microsoft.com/office/powerpoint/2010/main" val="1156001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Excel version of the Postage Pricing information.  Easy to export. </a:t>
            </a:r>
          </a:p>
        </p:txBody>
      </p:sp>
    </p:spTree>
    <p:extLst>
      <p:ext uri="{BB962C8B-B14F-4D97-AF65-F5344CB8AC3E}">
        <p14:creationId xmlns:p14="http://schemas.microsoft.com/office/powerpoint/2010/main" val="196832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general rule, if the information you need is in a publication, </a:t>
            </a:r>
            <a:r>
              <a:rPr lang="en-US" dirty="0" err="1"/>
              <a:t>PostalPro</a:t>
            </a:r>
            <a:r>
              <a:rPr lang="en-US" dirty="0"/>
              <a:t> will direct you to </a:t>
            </a:r>
            <a:r>
              <a:rPr lang="en-US" dirty="0" err="1"/>
              <a:t>PostalExplorer</a:t>
            </a:r>
            <a:r>
              <a:rPr lang="en-US" dirty="0"/>
              <a:t>. </a:t>
            </a:r>
            <a:r>
              <a:rPr lang="en-US" dirty="0" err="1"/>
              <a:t>PostalExplorer</a:t>
            </a:r>
            <a:r>
              <a:rPr lang="en-US" dirty="0"/>
              <a:t> is the most frequently updated source for this type of information.  This is the Pricing Guide information in yet another format – Notice 123.</a:t>
            </a:r>
          </a:p>
        </p:txBody>
      </p:sp>
    </p:spTree>
    <p:extLst>
      <p:ext uri="{BB962C8B-B14F-4D97-AF65-F5344CB8AC3E}">
        <p14:creationId xmlns:p14="http://schemas.microsoft.com/office/powerpoint/2010/main" val="3710753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Notice 123 pricing information for the same price table seen in the Quick Guide and Excel spreadsheet versions.</a:t>
            </a:r>
          </a:p>
          <a:p>
            <a:endParaRPr lang="en-US" dirty="0"/>
          </a:p>
        </p:txBody>
      </p:sp>
    </p:spTree>
    <p:extLst>
      <p:ext uri="{BB962C8B-B14F-4D97-AF65-F5344CB8AC3E}">
        <p14:creationId xmlns:p14="http://schemas.microsoft.com/office/powerpoint/2010/main" val="64796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RIBBS</a:t>
            </a:r>
            <a:r>
              <a:rPr lang="en-US" dirty="0"/>
              <a:t> provided a transition of electronic presentation in one place. This would eventually spread to other stand-alone sites like </a:t>
            </a:r>
            <a:r>
              <a:rPr lang="en-US" dirty="0" err="1"/>
              <a:t>PostalExplorer</a:t>
            </a:r>
            <a:r>
              <a:rPr lang="en-US" dirty="0"/>
              <a:t>.</a:t>
            </a:r>
          </a:p>
        </p:txBody>
      </p:sp>
    </p:spTree>
    <p:extLst>
      <p:ext uri="{BB962C8B-B14F-4D97-AF65-F5344CB8AC3E}">
        <p14:creationId xmlns:p14="http://schemas.microsoft.com/office/powerpoint/2010/main" val="2168623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homepage Site Index is a predetermined list of subject matter. Unlike a Custom Search, the Site Index is not predictive.</a:t>
            </a:r>
          </a:p>
        </p:txBody>
      </p:sp>
    </p:spTree>
    <p:extLst>
      <p:ext uri="{BB962C8B-B14F-4D97-AF65-F5344CB8AC3E}">
        <p14:creationId xmlns:p14="http://schemas.microsoft.com/office/powerpoint/2010/main" val="193841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A-Z index listing requires a general idea of the title you wish to research.</a:t>
            </a:r>
          </a:p>
        </p:txBody>
      </p:sp>
    </p:spTree>
    <p:extLst>
      <p:ext uri="{BB962C8B-B14F-4D97-AF65-F5344CB8AC3E}">
        <p14:creationId xmlns:p14="http://schemas.microsoft.com/office/powerpoint/2010/main" val="2817403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EDDM</a:t>
            </a:r>
            <a:r>
              <a:rPr lang="en-US" dirty="0"/>
              <a:t> is Every Door Direct Mail. Mail Anywhere, Pay Anywhere is only Mail Anywhere. </a:t>
            </a:r>
          </a:p>
        </p:txBody>
      </p:sp>
    </p:spTree>
    <p:extLst>
      <p:ext uri="{BB962C8B-B14F-4D97-AF65-F5344CB8AC3E}">
        <p14:creationId xmlns:p14="http://schemas.microsoft.com/office/powerpoint/2010/main" val="1015229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home page, one of the best topic selections is the Contact Directory.  If this listing is missing anything you need, please let the </a:t>
            </a:r>
            <a:r>
              <a:rPr lang="en-US" dirty="0" err="1"/>
              <a:t>PostalPro</a:t>
            </a:r>
            <a:r>
              <a:rPr lang="en-US" dirty="0"/>
              <a:t> team know.</a:t>
            </a:r>
          </a:p>
        </p:txBody>
      </p:sp>
    </p:spTree>
    <p:extLst>
      <p:ext uri="{BB962C8B-B14F-4D97-AF65-F5344CB8AC3E}">
        <p14:creationId xmlns:p14="http://schemas.microsoft.com/office/powerpoint/2010/main" val="3365758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to Custom Search provides more predictive options.</a:t>
            </a:r>
          </a:p>
        </p:txBody>
      </p:sp>
    </p:spTree>
    <p:extLst>
      <p:ext uri="{BB962C8B-B14F-4D97-AF65-F5344CB8AC3E}">
        <p14:creationId xmlns:p14="http://schemas.microsoft.com/office/powerpoint/2010/main" val="288417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examples of odd or least frequent searches produce instant results.  </a:t>
            </a:r>
          </a:p>
        </p:txBody>
      </p:sp>
    </p:spTree>
    <p:extLst>
      <p:ext uri="{BB962C8B-B14F-4D97-AF65-F5344CB8AC3E}">
        <p14:creationId xmlns:p14="http://schemas.microsoft.com/office/powerpoint/2010/main" val="287524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 Search has presented advertisements in the past.  The </a:t>
            </a:r>
            <a:r>
              <a:rPr lang="en-US" dirty="0" err="1"/>
              <a:t>PostalPro</a:t>
            </a:r>
            <a:r>
              <a:rPr lang="en-US" dirty="0"/>
              <a:t> team is working on changing this presentation.</a:t>
            </a:r>
          </a:p>
          <a:p>
            <a:r>
              <a:rPr lang="en-US" dirty="0"/>
              <a:t>Looking for Service Standards, </a:t>
            </a:r>
            <a:r>
              <a:rPr lang="en-US" dirty="0" err="1"/>
              <a:t>PostalPro</a:t>
            </a:r>
            <a:r>
              <a:rPr lang="en-US" dirty="0"/>
              <a:t> is the last in this option.</a:t>
            </a:r>
          </a:p>
        </p:txBody>
      </p:sp>
    </p:spTree>
    <p:extLst>
      <p:ext uri="{BB962C8B-B14F-4D97-AF65-F5344CB8AC3E}">
        <p14:creationId xmlns:p14="http://schemas.microsoft.com/office/powerpoint/2010/main" val="439792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PostalPro</a:t>
            </a:r>
            <a:endParaRPr lang="en-US" dirty="0"/>
          </a:p>
        </p:txBody>
      </p:sp>
    </p:spTree>
    <p:extLst>
      <p:ext uri="{BB962C8B-B14F-4D97-AF65-F5344CB8AC3E}">
        <p14:creationId xmlns:p14="http://schemas.microsoft.com/office/powerpoint/2010/main" val="507227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Custom Search topics have a landing page with a definition or frequency of update section.</a:t>
            </a:r>
          </a:p>
        </p:txBody>
      </p:sp>
    </p:spTree>
    <p:extLst>
      <p:ext uri="{BB962C8B-B14F-4D97-AF65-F5344CB8AC3E}">
        <p14:creationId xmlns:p14="http://schemas.microsoft.com/office/powerpoint/2010/main" val="1764589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in the Service Standards search is provided in subtopic table form.  Again, if there is a format option, you are provided with an opportunity to select or refine the choice.</a:t>
            </a:r>
          </a:p>
          <a:p>
            <a:endParaRPr lang="en-US" dirty="0"/>
          </a:p>
        </p:txBody>
      </p:sp>
    </p:spTree>
    <p:extLst>
      <p:ext uri="{BB962C8B-B14F-4D97-AF65-F5344CB8AC3E}">
        <p14:creationId xmlns:p14="http://schemas.microsoft.com/office/powerpoint/2010/main" val="237771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addition of Address Management and Mail Entry &amp; Payment Technology, other USPS stakeholders found more use for </a:t>
            </a:r>
            <a:r>
              <a:rPr lang="en-US" dirty="0" err="1"/>
              <a:t>RIBBS</a:t>
            </a:r>
            <a:r>
              <a:rPr lang="en-US" dirty="0"/>
              <a:t>.</a:t>
            </a:r>
          </a:p>
        </p:txBody>
      </p:sp>
    </p:spTree>
    <p:extLst>
      <p:ext uri="{BB962C8B-B14F-4D97-AF65-F5344CB8AC3E}">
        <p14:creationId xmlns:p14="http://schemas.microsoft.com/office/powerpoint/2010/main" val="3074189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Standards map is an example of an interactive information available through the </a:t>
            </a:r>
            <a:r>
              <a:rPr lang="en-US" dirty="0" err="1"/>
              <a:t>PostalPro</a:t>
            </a:r>
            <a:r>
              <a:rPr lang="en-US" dirty="0"/>
              <a:t> portal.</a:t>
            </a:r>
          </a:p>
        </p:txBody>
      </p:sp>
    </p:spTree>
    <p:extLst>
      <p:ext uri="{BB962C8B-B14F-4D97-AF65-F5344CB8AC3E}">
        <p14:creationId xmlns:p14="http://schemas.microsoft.com/office/powerpoint/2010/main" val="2590168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PostalPro</a:t>
            </a:r>
            <a:r>
              <a:rPr lang="en-US" dirty="0"/>
              <a:t> Home Page breaks out the updates in two table presentations.</a:t>
            </a:r>
          </a:p>
          <a:p>
            <a:r>
              <a:rPr lang="en-US" dirty="0"/>
              <a:t>Featured Updates has three categories for the user.</a:t>
            </a:r>
          </a:p>
        </p:txBody>
      </p:sp>
    </p:spTree>
    <p:extLst>
      <p:ext uri="{BB962C8B-B14F-4D97-AF65-F5344CB8AC3E}">
        <p14:creationId xmlns:p14="http://schemas.microsoft.com/office/powerpoint/2010/main" val="3694466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 Updates on the Home Page is replaced frequently with new items.</a:t>
            </a:r>
          </a:p>
        </p:txBody>
      </p:sp>
    </p:spTree>
    <p:extLst>
      <p:ext uri="{BB962C8B-B14F-4D97-AF65-F5344CB8AC3E}">
        <p14:creationId xmlns:p14="http://schemas.microsoft.com/office/powerpoint/2010/main" val="3092420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Page Additional Resources includes items like the Pub 32 Glossary of Terms.</a:t>
            </a:r>
          </a:p>
        </p:txBody>
      </p:sp>
    </p:spTree>
    <p:extLst>
      <p:ext uri="{BB962C8B-B14F-4D97-AF65-F5344CB8AC3E}">
        <p14:creationId xmlns:p14="http://schemas.microsoft.com/office/powerpoint/2010/main" val="266463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 Page provides a quick link to the fortnightly Postal Bulletin.  </a:t>
            </a:r>
          </a:p>
          <a:p>
            <a:r>
              <a:rPr lang="en-US" dirty="0"/>
              <a:t>Information published as an advisory in the Federal Register appears in the Postal Bulletin when it is formally approved.</a:t>
            </a:r>
          </a:p>
          <a:p>
            <a:r>
              <a:rPr lang="en-US" dirty="0"/>
              <a:t>All rules based information appears in the Domestic Mail Manual (</a:t>
            </a:r>
            <a:r>
              <a:rPr lang="en-US" dirty="0" err="1"/>
              <a:t>DMM</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119558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PostalPro</a:t>
            </a:r>
            <a:r>
              <a:rPr lang="en-US" dirty="0"/>
              <a:t> resource page has a link to the USPS Federal Register Notice Summary, not the original Federal Registry page.</a:t>
            </a:r>
          </a:p>
        </p:txBody>
      </p:sp>
    </p:spTree>
    <p:extLst>
      <p:ext uri="{BB962C8B-B14F-4D97-AF65-F5344CB8AC3E}">
        <p14:creationId xmlns:p14="http://schemas.microsoft.com/office/powerpoint/2010/main" val="806427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Register USPS information. The notice(s) can appear each day.</a:t>
            </a:r>
          </a:p>
        </p:txBody>
      </p:sp>
    </p:spTree>
    <p:extLst>
      <p:ext uri="{BB962C8B-B14F-4D97-AF65-F5344CB8AC3E}">
        <p14:creationId xmlns:p14="http://schemas.microsoft.com/office/powerpoint/2010/main" val="2687985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a:t>
            </a:r>
            <a:r>
              <a:rPr lang="en-US" dirty="0" err="1"/>
              <a:t>PostalExplorer</a:t>
            </a:r>
            <a:r>
              <a:rPr lang="en-US" dirty="0"/>
              <a:t> is the best source for publication related information.  </a:t>
            </a:r>
            <a:r>
              <a:rPr lang="en-US" dirty="0" err="1"/>
              <a:t>PostalPro</a:t>
            </a:r>
            <a:r>
              <a:rPr lang="en-US" dirty="0"/>
              <a:t> provides an </a:t>
            </a:r>
            <a:r>
              <a:rPr lang="en-US" dirty="0" err="1"/>
              <a:t>out-dated</a:t>
            </a:r>
            <a:r>
              <a:rPr lang="en-US" dirty="0"/>
              <a:t> example of the Domestic Mail Manual proposed Red-Line changes.  The correct location is best found through </a:t>
            </a:r>
            <a:r>
              <a:rPr lang="en-US" dirty="0" err="1"/>
              <a:t>PostalExplorer</a:t>
            </a:r>
            <a:r>
              <a:rPr lang="en-US" dirty="0"/>
              <a:t>.  The USPS HQ team has been advised of this connection failure.</a:t>
            </a:r>
          </a:p>
        </p:txBody>
      </p:sp>
    </p:spTree>
    <p:extLst>
      <p:ext uri="{BB962C8B-B14F-4D97-AF65-F5344CB8AC3E}">
        <p14:creationId xmlns:p14="http://schemas.microsoft.com/office/powerpoint/2010/main" val="3340169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provide feedback to </a:t>
            </a:r>
            <a:r>
              <a:rPr lang="en-US" dirty="0" err="1"/>
              <a:t>PostalPro</a:t>
            </a:r>
            <a:r>
              <a:rPr lang="en-US" dirty="0"/>
              <a:t> at anytime and as often as necessary to promote changes.  </a:t>
            </a:r>
            <a:r>
              <a:rPr lang="en-US" dirty="0" err="1"/>
              <a:t>RIBBS</a:t>
            </a:r>
            <a:r>
              <a:rPr lang="en-US" dirty="0"/>
              <a:t> is gone. </a:t>
            </a:r>
            <a:r>
              <a:rPr lang="en-US" dirty="0" err="1"/>
              <a:t>PostalPro</a:t>
            </a:r>
            <a:r>
              <a:rPr lang="en-US" dirty="0"/>
              <a:t> and its improvement are the result of all of us taking a turn at correction.</a:t>
            </a:r>
          </a:p>
        </p:txBody>
      </p:sp>
    </p:spTree>
    <p:extLst>
      <p:ext uri="{BB962C8B-B14F-4D97-AF65-F5344CB8AC3E}">
        <p14:creationId xmlns:p14="http://schemas.microsoft.com/office/powerpoint/2010/main" val="1175486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subscribing to the </a:t>
            </a:r>
            <a:r>
              <a:rPr lang="en-US" dirty="0" err="1"/>
              <a:t>PostalPro</a:t>
            </a:r>
            <a:r>
              <a:rPr lang="en-US" dirty="0"/>
              <a:t> newsletter.  This is available on the Home Page.</a:t>
            </a:r>
          </a:p>
        </p:txBody>
      </p:sp>
    </p:spTree>
    <p:extLst>
      <p:ext uri="{BB962C8B-B14F-4D97-AF65-F5344CB8AC3E}">
        <p14:creationId xmlns:p14="http://schemas.microsoft.com/office/powerpoint/2010/main" val="105592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components of </a:t>
            </a:r>
            <a:r>
              <a:rPr lang="en-US" dirty="0" err="1"/>
              <a:t>RIBBS</a:t>
            </a:r>
            <a:r>
              <a:rPr lang="en-US" dirty="0"/>
              <a:t> includes the most commonly accessed information segments. All of these are populated in the </a:t>
            </a:r>
            <a:r>
              <a:rPr lang="en-US" dirty="0" err="1"/>
              <a:t>PostalPro</a:t>
            </a:r>
            <a:r>
              <a:rPr lang="en-US" dirty="0"/>
              <a:t> offering.</a:t>
            </a:r>
          </a:p>
          <a:p>
            <a:endParaRPr lang="en-US" dirty="0"/>
          </a:p>
        </p:txBody>
      </p:sp>
    </p:spTree>
    <p:extLst>
      <p:ext uri="{BB962C8B-B14F-4D97-AF65-F5344CB8AC3E}">
        <p14:creationId xmlns:p14="http://schemas.microsoft.com/office/powerpoint/2010/main" val="106773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thanks to Headquarters specialist, Michael </a:t>
            </a:r>
            <a:r>
              <a:rPr lang="en-US" dirty="0" err="1"/>
              <a:t>Filipski</a:t>
            </a:r>
            <a:r>
              <a:rPr lang="en-US" dirty="0"/>
              <a:t> for the foundation slides.</a:t>
            </a:r>
          </a:p>
          <a:p>
            <a:r>
              <a:rPr lang="en-US" dirty="0"/>
              <a:t>If you have any questions or suggestions for improvement, please feel free to contact me directly.</a:t>
            </a:r>
          </a:p>
          <a:p>
            <a:endParaRPr lang="en-US" dirty="0"/>
          </a:p>
          <a:p>
            <a:r>
              <a:rPr lang="en-US" dirty="0"/>
              <a:t>Bonus Question – What is the missing quick link on the Home Page all of us should have readily available?  The Domestic Mail Manual.</a:t>
            </a:r>
          </a:p>
          <a:p>
            <a:endParaRPr lang="en-US" dirty="0"/>
          </a:p>
          <a:p>
            <a:endParaRPr lang="en-US" dirty="0"/>
          </a:p>
        </p:txBody>
      </p:sp>
    </p:spTree>
    <p:extLst>
      <p:ext uri="{BB962C8B-B14F-4D97-AF65-F5344CB8AC3E}">
        <p14:creationId xmlns:p14="http://schemas.microsoft.com/office/powerpoint/2010/main" val="165829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USPS Headquarters team assembled focus groups to survey the types of lookups and frequency of visits.</a:t>
            </a:r>
          </a:p>
          <a:p>
            <a:r>
              <a:rPr lang="en-US" dirty="0"/>
              <a:t>Technical Guides, in first position, is an interesting note on how the industry relies on the USPS to provide a consistent resource.</a:t>
            </a:r>
          </a:p>
        </p:txBody>
      </p:sp>
    </p:spTree>
    <p:extLst>
      <p:ext uri="{BB962C8B-B14F-4D97-AF65-F5344CB8AC3E}">
        <p14:creationId xmlns:p14="http://schemas.microsoft.com/office/powerpoint/2010/main" val="82106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RIBBS</a:t>
            </a:r>
            <a:r>
              <a:rPr lang="en-US" dirty="0"/>
              <a:t> User Survey isolated the top complaints about the </a:t>
            </a:r>
            <a:r>
              <a:rPr lang="en-US" dirty="0" err="1"/>
              <a:t>RIBBS</a:t>
            </a:r>
            <a:r>
              <a:rPr lang="en-US" dirty="0"/>
              <a:t> structure.  The </a:t>
            </a:r>
            <a:r>
              <a:rPr lang="en-US" dirty="0" err="1"/>
              <a:t>PostalPro</a:t>
            </a:r>
            <a:r>
              <a:rPr lang="en-US" dirty="0"/>
              <a:t> development team is now comparing what is improved in the transition from </a:t>
            </a:r>
            <a:r>
              <a:rPr lang="en-US" dirty="0" err="1"/>
              <a:t>RIBBS</a:t>
            </a:r>
            <a:r>
              <a:rPr lang="en-US" dirty="0"/>
              <a:t> to </a:t>
            </a:r>
            <a:r>
              <a:rPr lang="en-US" dirty="0" err="1"/>
              <a:t>PostalPro</a:t>
            </a:r>
            <a:r>
              <a:rPr lang="en-US" dirty="0"/>
              <a:t>.</a:t>
            </a:r>
          </a:p>
          <a:p>
            <a:endParaRPr lang="en-US" dirty="0"/>
          </a:p>
        </p:txBody>
      </p:sp>
    </p:spTree>
    <p:extLst>
      <p:ext uri="{BB962C8B-B14F-4D97-AF65-F5344CB8AC3E}">
        <p14:creationId xmlns:p14="http://schemas.microsoft.com/office/powerpoint/2010/main" val="424770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a:t>
            </a:r>
            <a:r>
              <a:rPr lang="en-US" dirty="0" err="1"/>
              <a:t>RIBBS</a:t>
            </a:r>
            <a:r>
              <a:rPr lang="en-US" dirty="0"/>
              <a:t> redesign covered a range of reasons including the Section 508 compliance. Enhanced security was a motivating factor to change.</a:t>
            </a:r>
          </a:p>
        </p:txBody>
      </p:sp>
    </p:spTree>
    <p:extLst>
      <p:ext uri="{BB962C8B-B14F-4D97-AF65-F5344CB8AC3E}">
        <p14:creationId xmlns:p14="http://schemas.microsoft.com/office/powerpoint/2010/main" val="230399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metrics of what it took for to reformulate </a:t>
            </a:r>
            <a:r>
              <a:rPr lang="en-US" dirty="0" err="1"/>
              <a:t>PostalPro</a:t>
            </a:r>
            <a:r>
              <a:rPr lang="en-US" dirty="0"/>
              <a:t> is explained in this pathways simplification.</a:t>
            </a:r>
          </a:p>
        </p:txBody>
      </p:sp>
    </p:spTree>
    <p:extLst>
      <p:ext uri="{BB962C8B-B14F-4D97-AF65-F5344CB8AC3E}">
        <p14:creationId xmlns:p14="http://schemas.microsoft.com/office/powerpoint/2010/main" val="393509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fragmentation comparison of </a:t>
            </a:r>
            <a:r>
              <a:rPr lang="en-US" dirty="0" err="1"/>
              <a:t>RIBBS</a:t>
            </a:r>
            <a:r>
              <a:rPr lang="en-US" dirty="0"/>
              <a:t> to </a:t>
            </a:r>
            <a:r>
              <a:rPr lang="en-US" dirty="0" err="1"/>
              <a:t>PostalPro</a:t>
            </a:r>
            <a:r>
              <a:rPr lang="en-US" dirty="0"/>
              <a:t> architecture.</a:t>
            </a:r>
          </a:p>
        </p:txBody>
      </p:sp>
    </p:spTree>
    <p:extLst>
      <p:ext uri="{BB962C8B-B14F-4D97-AF65-F5344CB8AC3E}">
        <p14:creationId xmlns:p14="http://schemas.microsoft.com/office/powerpoint/2010/main" val="363309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5.emf"/><Relationship Id="rId5" Type="http://schemas.openxmlformats.org/officeDocument/2006/relationships/customXml" Target="../ink/ink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hyperlink" Target="mailto:PostalProSupport@usps.gov"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hyperlink" Target="tel:(800)%20522-908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hyperlink" Target="mailto:base60consulting@gmail.com"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hyperlink" Target="mailto:michael.v.filipski@usps.gov" TargetMode="External"/><Relationship Id="rId9" Type="http://schemas.openxmlformats.org/officeDocument/2006/relationships/image" Target="../media/image63.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223719"/>
            <a:ext cx="3207252"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buSzPct val="75000"/>
              <a:defRPr sz="4800">
                <a:solidFill>
                  <a:schemeClr val="accent1">
                    <a:hueOff val="47394"/>
                    <a:satOff val="-25753"/>
                    <a:lumOff val="-7544"/>
                  </a:schemeClr>
                </a:solidFill>
              </a:defRPr>
            </a:pPr>
            <a:r>
              <a:rPr lang="en-US"/>
              <a:t>  </a:t>
            </a:r>
            <a:endParaRP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10F42E5-DA83-429C-9946-C84A32E01C2F}"/>
              </a:ext>
            </a:extLst>
          </p:cNvPr>
          <p:cNvPicPr>
            <a:picLocks noChangeAspect="1"/>
          </p:cNvPicPr>
          <p:nvPr/>
        </p:nvPicPr>
        <p:blipFill>
          <a:blip r:embed="rId3"/>
          <a:stretch>
            <a:fillRect/>
          </a:stretch>
        </p:blipFill>
        <p:spPr>
          <a:xfrm>
            <a:off x="2158445" y="2521280"/>
            <a:ext cx="8171620" cy="2543695"/>
          </a:xfrm>
          <a:prstGeom prst="rect">
            <a:avLst/>
          </a:prstGeom>
        </p:spPr>
      </p:pic>
      <p:sp>
        <p:nvSpPr>
          <p:cNvPr id="4" name="TextBox 3">
            <a:extLst>
              <a:ext uri="{FF2B5EF4-FFF2-40B4-BE49-F238E27FC236}">
                <a16:creationId xmlns:a16="http://schemas.microsoft.com/office/drawing/2014/main" id="{E9C278B3-379B-4627-B537-8815BF049444}"/>
              </a:ext>
            </a:extLst>
          </p:cNvPr>
          <p:cNvSpPr txBox="1"/>
          <p:nvPr/>
        </p:nvSpPr>
        <p:spPr>
          <a:xfrm>
            <a:off x="1553028" y="5299421"/>
            <a:ext cx="966915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Arial Black" panose="020B0A04020102020204" pitchFamily="34" charset="0"/>
                <a:sym typeface="Helvetica Light"/>
              </a:rPr>
              <a:t>The </a:t>
            </a:r>
            <a:r>
              <a:rPr kumimoji="0" lang="en-US" sz="3600" b="0" i="0" u="none" strike="noStrike" cap="none" spc="0" normalizeH="0" baseline="0" dirty="0" err="1">
                <a:ln>
                  <a:noFill/>
                </a:ln>
                <a:solidFill>
                  <a:srgbClr val="000000"/>
                </a:solidFill>
                <a:effectLst/>
                <a:uFillTx/>
                <a:latin typeface="Arial Black" panose="020B0A04020102020204" pitchFamily="34" charset="0"/>
                <a:sym typeface="Helvetica Light"/>
              </a:rPr>
              <a:t>RIBBS</a:t>
            </a:r>
            <a:r>
              <a:rPr kumimoji="0" lang="en-US" sz="3600" b="0" i="0" u="none" strike="noStrike" cap="none" spc="0" normalizeH="0" baseline="0" dirty="0">
                <a:ln>
                  <a:noFill/>
                </a:ln>
                <a:solidFill>
                  <a:srgbClr val="000000"/>
                </a:solidFill>
                <a:effectLst/>
                <a:uFillTx/>
                <a:latin typeface="Arial Black" panose="020B0A04020102020204" pitchFamily="34" charset="0"/>
                <a:sym typeface="Helvetica Light"/>
              </a:rPr>
              <a:t> Replacement – A Review</a:t>
            </a:r>
          </a:p>
        </p:txBody>
      </p:sp>
      <p:sp>
        <p:nvSpPr>
          <p:cNvPr id="5" name="TextBox 4">
            <a:extLst>
              <a:ext uri="{FF2B5EF4-FFF2-40B4-BE49-F238E27FC236}">
                <a16:creationId xmlns:a16="http://schemas.microsoft.com/office/drawing/2014/main" id="{074F7CD5-DA5B-44BD-B1E8-349D56A58122}"/>
              </a:ext>
            </a:extLst>
          </p:cNvPr>
          <p:cNvSpPr txBox="1"/>
          <p:nvPr/>
        </p:nvSpPr>
        <p:spPr>
          <a:xfrm>
            <a:off x="5063181" y="7868534"/>
            <a:ext cx="7557721" cy="17030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i="0" u="none" strike="noStrike" cap="none" spc="0" normalizeH="0" baseline="0" dirty="0">
                <a:ln>
                  <a:noFill/>
                </a:ln>
                <a:solidFill>
                  <a:srgbClr val="000000"/>
                </a:solidFill>
                <a:effectLst/>
                <a:uFillTx/>
                <a:latin typeface="+mn-lt"/>
                <a:ea typeface="+mn-ea"/>
                <a:cs typeface="+mn-cs"/>
                <a:sym typeface="Helvetica Light"/>
              </a:rPr>
              <a:t>Steve W. Smith, Base 60 Consulting</a:t>
            </a:r>
          </a:p>
          <a:p>
            <a:pPr marL="0" marR="0" indent="0" algn="ctr" defTabSz="584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Helvetica Light"/>
              </a:rPr>
              <a:t>Greater Boston Postal Customer Council</a:t>
            </a:r>
          </a:p>
          <a:p>
            <a:pPr marL="0" marR="0" indent="0" algn="ctr" defTabSz="584200" rtl="0" fontAlgn="auto" latinLnBrk="0" hangingPunct="0">
              <a:lnSpc>
                <a:spcPct val="100000"/>
              </a:lnSpc>
              <a:spcBef>
                <a:spcPts val="0"/>
              </a:spcBef>
              <a:spcAft>
                <a:spcPts val="0"/>
              </a:spcAft>
              <a:buClrTx/>
              <a:buSzTx/>
              <a:buFontTx/>
              <a:buNone/>
              <a:tabLst/>
            </a:pPr>
            <a:r>
              <a:rPr lang="en-US" sz="2400" dirty="0"/>
              <a:t>Harvard University Mail and Distribution Facility</a:t>
            </a:r>
          </a:p>
          <a:p>
            <a:pPr marL="0" marR="0" indent="0" algn="ctr" defTabSz="584200" rtl="0" fontAlgn="auto" latinLnBrk="0" hangingPunct="0">
              <a:lnSpc>
                <a:spcPct val="100000"/>
              </a:lnSpc>
              <a:spcBef>
                <a:spcPts val="0"/>
              </a:spcBef>
              <a:spcAft>
                <a:spcPts val="0"/>
              </a:spcAft>
              <a:buClrTx/>
              <a:buSzTx/>
              <a:buFontTx/>
              <a:buNone/>
              <a:tabLst/>
            </a:pPr>
            <a:r>
              <a:rPr lang="en-US" sz="2400" i="1" dirty="0"/>
              <a:t>February 15, 2018</a:t>
            </a:r>
          </a:p>
        </p:txBody>
      </p:sp>
    </p:spTree>
    <p:extLst>
      <p:ext uri="{BB962C8B-B14F-4D97-AF65-F5344CB8AC3E}">
        <p14:creationId xmlns:p14="http://schemas.microsoft.com/office/powerpoint/2010/main" val="307779853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asted-image.png"/>
          <p:cNvPicPr>
            <a:picLocks noChangeAspect="1"/>
          </p:cNvPicPr>
          <p:nvPr/>
        </p:nvPicPr>
        <p:blipFill>
          <a:blip r:embed="rId3" cstate="email">
            <a:extLst>
              <a:ext uri="{28A0092B-C50C-407E-A947-70E740481C1C}">
                <a14:useLocalDpi xmlns:a14="http://schemas.microsoft.com/office/drawing/2010/main"/>
              </a:ext>
            </a:extLst>
          </a:blip>
          <a:srcRect l="2917" t="3905" r="3872" b="4982"/>
          <a:stretch>
            <a:fillRect/>
          </a:stretch>
        </p:blipFill>
        <p:spPr>
          <a:xfrm>
            <a:off x="338534" y="1110343"/>
            <a:ext cx="12378536" cy="8463103"/>
          </a:xfrm>
          <a:prstGeom prst="rect">
            <a:avLst/>
          </a:prstGeom>
          <a:ln w="12700">
            <a:miter lim="400000"/>
          </a:ln>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34" y="220436"/>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p:nvPr/>
        </p:nvSpPr>
        <p:spPr>
          <a:xfrm flipH="1">
            <a:off x="6181180" y="4558529"/>
            <a:ext cx="1266829" cy="1"/>
          </a:xfrm>
          <a:prstGeom prst="line">
            <a:avLst/>
          </a:prstGeom>
          <a:ln w="25400">
            <a:solidFill>
              <a:srgbClr val="000000"/>
            </a:solidFill>
            <a:miter lim="400000"/>
            <a:tailEnd type="triangle"/>
          </a:ln>
        </p:spPr>
        <p:txBody>
          <a:bodyPr lIns="50800" tIns="50800" rIns="50800" bIns="50800" anchor="ctr"/>
          <a:lstStyle/>
          <a:p>
            <a:pPr>
              <a:defRPr sz="2400"/>
            </a:pPr>
            <a:endParaRPr/>
          </a:p>
        </p:txBody>
      </p:sp>
      <p:pic>
        <p:nvPicPr>
          <p:cNvPr id="189" name="unknow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0059" y="3342018"/>
            <a:ext cx="3902353" cy="3645490"/>
          </a:xfrm>
          <a:prstGeom prst="rect">
            <a:avLst/>
          </a:prstGeom>
          <a:ln w="6350">
            <a:solidFill>
              <a:srgbClr val="000000"/>
            </a:solidFill>
            <a:miter lim="400000"/>
          </a:ln>
        </p:spPr>
      </p:pic>
      <p:pic>
        <p:nvPicPr>
          <p:cNvPr id="190" name="unknow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2535" y="3566385"/>
            <a:ext cx="3902353" cy="3645490"/>
          </a:xfrm>
          <a:prstGeom prst="rect">
            <a:avLst/>
          </a:prstGeom>
          <a:ln w="6350">
            <a:solidFill>
              <a:srgbClr val="000000"/>
            </a:solidFill>
            <a:miter lim="400000"/>
          </a:ln>
        </p:spPr>
      </p:pic>
      <p:sp>
        <p:nvSpPr>
          <p:cNvPr id="191" name="Shape 191"/>
          <p:cNvSpPr/>
          <p:nvPr/>
        </p:nvSpPr>
        <p:spPr>
          <a:xfrm flipH="1">
            <a:off x="6181180" y="6573596"/>
            <a:ext cx="1266829" cy="1"/>
          </a:xfrm>
          <a:prstGeom prst="line">
            <a:avLst/>
          </a:prstGeom>
          <a:ln w="25400">
            <a:solidFill>
              <a:srgbClr val="000000"/>
            </a:solidFill>
            <a:miter lim="400000"/>
            <a:tailEnd type="triangle"/>
          </a:ln>
        </p:spPr>
        <p:txBody>
          <a:bodyPr lIns="50800" tIns="50800" rIns="50800" bIns="50800" anchor="ctr"/>
          <a:lstStyle/>
          <a:p>
            <a:pPr>
              <a:defRPr sz="2400"/>
            </a:pPr>
            <a:endParaRPr/>
          </a:p>
        </p:txBody>
      </p:sp>
      <p:pic>
        <p:nvPicPr>
          <p:cNvPr id="192" name="unknow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0662" y="3751409"/>
            <a:ext cx="3902353" cy="3645490"/>
          </a:xfrm>
          <a:prstGeom prst="rect">
            <a:avLst/>
          </a:prstGeom>
          <a:ln w="6350">
            <a:solidFill>
              <a:srgbClr val="000000"/>
            </a:solidFill>
            <a:miter lim="400000"/>
          </a:ln>
        </p:spPr>
      </p:pic>
      <p:pic>
        <p:nvPicPr>
          <p:cNvPr id="193" name="Screen Shot 2016-03-16 at 11.34.48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2828" y="2225731"/>
            <a:ext cx="4693219" cy="3181062"/>
          </a:xfrm>
          <a:prstGeom prst="rect">
            <a:avLst/>
          </a:prstGeom>
          <a:ln w="6350">
            <a:solidFill>
              <a:srgbClr val="000000"/>
            </a:solidFill>
            <a:miter lim="400000"/>
          </a:ln>
        </p:spPr>
      </p:pic>
      <p:pic>
        <p:nvPicPr>
          <p:cNvPr id="194" name="Screen Shot 2016-03-16 at 11.38.49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0978" y="5767700"/>
            <a:ext cx="4676664" cy="3412159"/>
          </a:xfrm>
          <a:prstGeom prst="rect">
            <a:avLst/>
          </a:prstGeom>
          <a:ln w="6350">
            <a:solidFill>
              <a:srgbClr val="000000"/>
            </a:solidFill>
            <a:miter lim="400000"/>
          </a:ln>
        </p:spPr>
      </p:pic>
      <p:sp>
        <p:nvSpPr>
          <p:cNvPr id="195" name="Shape 195"/>
          <p:cNvSpPr/>
          <p:nvPr/>
        </p:nvSpPr>
        <p:spPr>
          <a:xfrm>
            <a:off x="1281133" y="1613889"/>
            <a:ext cx="4246266"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a:solidFill>
                  <a:schemeClr val="accent1">
                    <a:hueOff val="47394"/>
                    <a:satOff val="-25753"/>
                    <a:lumOff val="-7544"/>
                  </a:schemeClr>
                </a:solidFill>
                <a:latin typeface="Helvetica"/>
                <a:ea typeface="Helvetica"/>
                <a:cs typeface="Helvetica"/>
                <a:sym typeface="Helvetica"/>
              </a:defRPr>
            </a:lvl1pPr>
          </a:lstStyle>
          <a:p>
            <a:r>
              <a:t>Stylized Page Templates (Front End)</a:t>
            </a:r>
          </a:p>
        </p:txBody>
      </p:sp>
      <p:sp>
        <p:nvSpPr>
          <p:cNvPr id="196" name="Shape 196"/>
          <p:cNvSpPr/>
          <p:nvPr/>
        </p:nvSpPr>
        <p:spPr>
          <a:xfrm>
            <a:off x="7279407" y="2743497"/>
            <a:ext cx="4843191"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a:solidFill>
                  <a:schemeClr val="accent1">
                    <a:hueOff val="47394"/>
                    <a:satOff val="-25753"/>
                    <a:lumOff val="-7544"/>
                  </a:schemeClr>
                </a:solidFill>
                <a:latin typeface="Helvetica"/>
                <a:ea typeface="Helvetica"/>
                <a:cs typeface="Helvetica"/>
                <a:sym typeface="Helvetica"/>
              </a:defRPr>
            </a:lvl1pPr>
          </a:lstStyle>
          <a:p>
            <a:r>
              <a:t>Drupal Content Mgmt. System (Back End)</a:t>
            </a:r>
          </a:p>
        </p:txBody>
      </p:sp>
      <p:sp>
        <p:nvSpPr>
          <p:cNvPr id="197" name="Shape 197"/>
          <p:cNvSpPr/>
          <p:nvPr/>
        </p:nvSpPr>
        <p:spPr>
          <a:xfrm>
            <a:off x="7288234" y="7628168"/>
            <a:ext cx="3569818" cy="660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800" i="1"/>
            </a:pPr>
            <a:r>
              <a:t>Content loaded in CMS populates</a:t>
            </a:r>
            <a:br/>
            <a:r>
              <a:t>stylized page templates</a:t>
            </a:r>
          </a:p>
        </p:txBody>
      </p:sp>
      <p:sp>
        <p:nvSpPr>
          <p:cNvPr id="198" name="Shape 198"/>
          <p:cNvSpPr/>
          <p:nvPr/>
        </p:nvSpPr>
        <p:spPr>
          <a:xfrm>
            <a:off x="7288234" y="8698553"/>
            <a:ext cx="3701334" cy="42575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1">
                <a:latin typeface="Helvetica"/>
                <a:ea typeface="Helvetica"/>
                <a:cs typeface="Helvetica"/>
                <a:sym typeface="Helvetica"/>
              </a:defRPr>
            </a:lvl1pPr>
          </a:lstStyle>
          <a:p>
            <a:r>
              <a:rPr dirty="0"/>
              <a:t>Loaded </a:t>
            </a:r>
            <a:r>
              <a:rPr lang="en-US" dirty="0"/>
              <a:t>2000+</a:t>
            </a:r>
            <a:r>
              <a:rPr dirty="0"/>
              <a:t> pages to date</a:t>
            </a:r>
          </a:p>
        </p:txBody>
      </p:sp>
      <p:sp>
        <p:nvSpPr>
          <p:cNvPr id="199" name="Shape 199"/>
          <p:cNvSpPr/>
          <p:nvPr/>
        </p:nvSpPr>
        <p:spPr>
          <a:xfrm>
            <a:off x="2710798" y="457739"/>
            <a:ext cx="7583204" cy="736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200" b="1">
                <a:solidFill>
                  <a:schemeClr val="accent1">
                    <a:hueOff val="47394"/>
                    <a:satOff val="-25753"/>
                    <a:lumOff val="-7544"/>
                  </a:schemeClr>
                </a:solidFill>
                <a:latin typeface="Helvetica"/>
                <a:ea typeface="Helvetica"/>
                <a:cs typeface="Helvetica"/>
                <a:sym typeface="Helvetica"/>
              </a:defRPr>
            </a:lvl1pPr>
          </a:lstStyle>
          <a:p>
            <a:r>
              <a:rPr dirty="0"/>
              <a:t>Content Management System</a:t>
            </a:r>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7240"/>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7" y="267240"/>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32" y="2911336"/>
            <a:ext cx="12117311" cy="6288648"/>
          </a:xfrm>
          <a:prstGeom prst="rect">
            <a:avLst/>
          </a:prstGeom>
          <a:solidFill>
            <a:srgbClr val="FEFBFB"/>
          </a:solidFill>
          <a:ln w="9525">
            <a:solidFill>
              <a:schemeClr val="bg1"/>
            </a:solidFill>
            <a:miter lim="800000"/>
            <a:headEnd/>
            <a:tailEnd/>
          </a:ln>
          <a:effectLst/>
          <a:extLst/>
        </p:spPr>
      </p:pic>
      <p:sp>
        <p:nvSpPr>
          <p:cNvPr id="7" name="Shape 199"/>
          <p:cNvSpPr/>
          <p:nvPr/>
        </p:nvSpPr>
        <p:spPr>
          <a:xfrm>
            <a:off x="1305484" y="1185342"/>
            <a:ext cx="10539744" cy="139525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200" b="1">
                <a:solidFill>
                  <a:schemeClr val="accent1">
                    <a:hueOff val="47394"/>
                    <a:satOff val="-25753"/>
                    <a:lumOff val="-7544"/>
                  </a:schemeClr>
                </a:solidFill>
                <a:latin typeface="Helvetica"/>
                <a:ea typeface="Helvetica"/>
                <a:cs typeface="Helvetica"/>
                <a:sym typeface="Helvetica"/>
              </a:defRPr>
            </a:lvl1pPr>
          </a:lstStyle>
          <a:p>
            <a:r>
              <a:rPr lang="en-US" dirty="0"/>
              <a:t>Information Available in the Mega Menu </a:t>
            </a:r>
          </a:p>
          <a:p>
            <a:r>
              <a:rPr lang="en-US" dirty="0"/>
              <a:t>Located on the Home Page</a:t>
            </a:r>
            <a:endParaRPr dirty="0"/>
          </a:p>
        </p:txBody>
      </p: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1809314" y="2957339"/>
              <a:ext cx="662040" cy="319680"/>
            </p14:xfrm>
          </p:contentPart>
        </mc:Choice>
        <mc:Fallback xmlns="">
          <p:pic>
            <p:nvPicPr>
              <p:cNvPr id="3" name="Ink 2"/>
              <p:cNvPicPr/>
              <p:nvPr/>
            </p:nvPicPr>
            <p:blipFill>
              <a:blip r:embed="rId6"/>
              <a:stretch>
                <a:fillRect/>
              </a:stretch>
            </p:blipFill>
            <p:spPr>
              <a:xfrm>
                <a:off x="1791314" y="2939339"/>
                <a:ext cx="698040" cy="355680"/>
              </a:xfrm>
              <a:prstGeom prst="rect">
                <a:avLst/>
              </a:prstGeom>
            </p:spPr>
          </p:pic>
        </mc:Fallback>
      </mc:AlternateContent>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4B5144A-5BA4-4393-BC17-B2D3498BF6E8}"/>
              </a:ext>
            </a:extLst>
          </p:cNvPr>
          <p:cNvPicPr>
            <a:picLocks noChangeAspect="1"/>
          </p:cNvPicPr>
          <p:nvPr/>
        </p:nvPicPr>
        <p:blipFill>
          <a:blip r:embed="rId4"/>
          <a:stretch>
            <a:fillRect/>
          </a:stretch>
        </p:blipFill>
        <p:spPr>
          <a:xfrm>
            <a:off x="302082" y="3489253"/>
            <a:ext cx="12400635" cy="3900592"/>
          </a:xfrm>
          <a:prstGeom prst="rect">
            <a:avLst/>
          </a:prstGeom>
        </p:spPr>
      </p:pic>
      <p:sp>
        <p:nvSpPr>
          <p:cNvPr id="4" name="TextBox 3">
            <a:extLst>
              <a:ext uri="{FF2B5EF4-FFF2-40B4-BE49-F238E27FC236}">
                <a16:creationId xmlns:a16="http://schemas.microsoft.com/office/drawing/2014/main" id="{5CD3576D-5416-4802-95EA-F5CDA8DB6375}"/>
              </a:ext>
            </a:extLst>
          </p:cNvPr>
          <p:cNvSpPr txBox="1"/>
          <p:nvPr/>
        </p:nvSpPr>
        <p:spPr>
          <a:xfrm>
            <a:off x="1959429" y="927937"/>
            <a:ext cx="821093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200" b="1" dirty="0">
                <a:solidFill>
                  <a:schemeClr val="accent1">
                    <a:lumMod val="50000"/>
                  </a:schemeClr>
                </a:solidFill>
              </a:rPr>
              <a:t>Mega Menu Selection</a:t>
            </a:r>
            <a:endParaRPr kumimoji="0" lang="en-US" sz="4200" b="1" i="0" u="none" strike="noStrike" cap="none" spc="0" normalizeH="0" baseline="0" dirty="0">
              <a:ln>
                <a:noFill/>
              </a:ln>
              <a:solidFill>
                <a:schemeClr val="accent1">
                  <a:lumMod val="50000"/>
                </a:schemeClr>
              </a:solidFill>
              <a:effectLst/>
              <a:uFillTx/>
              <a:sym typeface="Helvetica Light"/>
            </a:endParaRPr>
          </a:p>
        </p:txBody>
      </p:sp>
    </p:spTree>
    <p:extLst>
      <p:ext uri="{BB962C8B-B14F-4D97-AF65-F5344CB8AC3E}">
        <p14:creationId xmlns:p14="http://schemas.microsoft.com/office/powerpoint/2010/main" val="269833412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4B5144A-5BA4-4393-BC17-B2D3498BF6E8}"/>
              </a:ext>
            </a:extLst>
          </p:cNvPr>
          <p:cNvPicPr>
            <a:picLocks noChangeAspect="1"/>
          </p:cNvPicPr>
          <p:nvPr/>
        </p:nvPicPr>
        <p:blipFill>
          <a:blip r:embed="rId4"/>
          <a:stretch>
            <a:fillRect/>
          </a:stretch>
        </p:blipFill>
        <p:spPr>
          <a:xfrm>
            <a:off x="302082" y="2052339"/>
            <a:ext cx="12400635" cy="2526361"/>
          </a:xfrm>
          <a:prstGeom prst="rect">
            <a:avLst/>
          </a:prstGeom>
        </p:spPr>
      </p:pic>
      <p:sp>
        <p:nvSpPr>
          <p:cNvPr id="4" name="TextBox 3">
            <a:extLst>
              <a:ext uri="{FF2B5EF4-FFF2-40B4-BE49-F238E27FC236}">
                <a16:creationId xmlns:a16="http://schemas.microsoft.com/office/drawing/2014/main" id="{5CD3576D-5416-4802-95EA-F5CDA8DB6375}"/>
              </a:ext>
            </a:extLst>
          </p:cNvPr>
          <p:cNvSpPr txBox="1"/>
          <p:nvPr/>
        </p:nvSpPr>
        <p:spPr>
          <a:xfrm>
            <a:off x="1959429" y="927937"/>
            <a:ext cx="821093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200" b="1" dirty="0">
                <a:solidFill>
                  <a:schemeClr val="accent1">
                    <a:lumMod val="50000"/>
                  </a:schemeClr>
                </a:solidFill>
              </a:rPr>
              <a:t>Mega Menu Selection</a:t>
            </a:r>
            <a:endParaRPr kumimoji="0" lang="en-US" sz="4200" b="1" i="0" u="none" strike="noStrike" cap="none" spc="0" normalizeH="0" baseline="0" dirty="0">
              <a:ln>
                <a:noFill/>
              </a:ln>
              <a:solidFill>
                <a:schemeClr val="accent1">
                  <a:lumMod val="50000"/>
                </a:schemeClr>
              </a:solidFill>
              <a:effectLst/>
              <a:uFillTx/>
              <a:sym typeface="Helvetica Light"/>
            </a:endParaRPr>
          </a:p>
        </p:txBody>
      </p:sp>
      <p:sp>
        <p:nvSpPr>
          <p:cNvPr id="3" name="Arrow: Down 2">
            <a:extLst>
              <a:ext uri="{FF2B5EF4-FFF2-40B4-BE49-F238E27FC236}">
                <a16:creationId xmlns:a16="http://schemas.microsoft.com/office/drawing/2014/main" id="{97975E1F-817A-413F-9580-2E6AEAC585F4}"/>
              </a:ext>
            </a:extLst>
          </p:cNvPr>
          <p:cNvSpPr/>
          <p:nvPr/>
        </p:nvSpPr>
        <p:spPr>
          <a:xfrm>
            <a:off x="1553028" y="2709567"/>
            <a:ext cx="1332175" cy="627102"/>
          </a:xfrm>
          <a:prstGeom prst="downArrow">
            <a:avLst/>
          </a:prstGeom>
          <a:solidFill>
            <a:srgbClr val="C0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0000"/>
              </a:solidFill>
              <a:effectLst/>
              <a:uFillTx/>
              <a:latin typeface="+mn-lt"/>
              <a:ea typeface="+mn-ea"/>
              <a:cs typeface="+mn-cs"/>
              <a:sym typeface="Helvetica Light"/>
            </a:endParaRPr>
          </a:p>
        </p:txBody>
      </p:sp>
      <p:pic>
        <p:nvPicPr>
          <p:cNvPr id="5" name="Picture 4">
            <a:extLst>
              <a:ext uri="{FF2B5EF4-FFF2-40B4-BE49-F238E27FC236}">
                <a16:creationId xmlns:a16="http://schemas.microsoft.com/office/drawing/2014/main" id="{C5251017-EADD-496D-BDA7-8EA72EE756FB}"/>
              </a:ext>
            </a:extLst>
          </p:cNvPr>
          <p:cNvPicPr>
            <a:picLocks noChangeAspect="1"/>
          </p:cNvPicPr>
          <p:nvPr/>
        </p:nvPicPr>
        <p:blipFill>
          <a:blip r:embed="rId5"/>
          <a:stretch>
            <a:fillRect/>
          </a:stretch>
        </p:blipFill>
        <p:spPr>
          <a:xfrm>
            <a:off x="302082" y="4753628"/>
            <a:ext cx="12219600" cy="4561822"/>
          </a:xfrm>
          <a:prstGeom prst="rect">
            <a:avLst/>
          </a:prstGeom>
        </p:spPr>
      </p:pic>
    </p:spTree>
    <p:extLst>
      <p:ext uri="{BB962C8B-B14F-4D97-AF65-F5344CB8AC3E}">
        <p14:creationId xmlns:p14="http://schemas.microsoft.com/office/powerpoint/2010/main" val="242962829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CD3576D-5416-4802-95EA-F5CDA8DB6375}"/>
              </a:ext>
            </a:extLst>
          </p:cNvPr>
          <p:cNvSpPr txBox="1"/>
          <p:nvPr/>
        </p:nvSpPr>
        <p:spPr>
          <a:xfrm>
            <a:off x="1959429" y="927937"/>
            <a:ext cx="821093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200" b="1" dirty="0">
                <a:solidFill>
                  <a:schemeClr val="accent1">
                    <a:lumMod val="50000"/>
                  </a:schemeClr>
                </a:solidFill>
              </a:rPr>
              <a:t>Mega Menu Selection</a:t>
            </a:r>
            <a:endParaRPr kumimoji="0" lang="en-US" sz="4200" b="1" i="0" u="none" strike="noStrike" cap="none" spc="0" normalizeH="0" baseline="0" dirty="0">
              <a:ln>
                <a:noFill/>
              </a:ln>
              <a:solidFill>
                <a:schemeClr val="accent1">
                  <a:lumMod val="50000"/>
                </a:schemeClr>
              </a:solidFill>
              <a:effectLst/>
              <a:uFillTx/>
              <a:sym typeface="Helvetica Light"/>
            </a:endParaRPr>
          </a:p>
        </p:txBody>
      </p:sp>
      <p:pic>
        <p:nvPicPr>
          <p:cNvPr id="6" name="Picture 5">
            <a:extLst>
              <a:ext uri="{FF2B5EF4-FFF2-40B4-BE49-F238E27FC236}">
                <a16:creationId xmlns:a16="http://schemas.microsoft.com/office/drawing/2014/main" id="{D8F595DB-ED44-422A-B0ED-2A8A67562C75}"/>
              </a:ext>
            </a:extLst>
          </p:cNvPr>
          <p:cNvPicPr>
            <a:picLocks noChangeAspect="1"/>
          </p:cNvPicPr>
          <p:nvPr/>
        </p:nvPicPr>
        <p:blipFill>
          <a:blip r:embed="rId4"/>
          <a:stretch>
            <a:fillRect/>
          </a:stretch>
        </p:blipFill>
        <p:spPr>
          <a:xfrm>
            <a:off x="391886" y="1969339"/>
            <a:ext cx="11588620" cy="7100016"/>
          </a:xfrm>
          <a:prstGeom prst="rect">
            <a:avLst/>
          </a:prstGeom>
        </p:spPr>
      </p:pic>
    </p:spTree>
    <p:extLst>
      <p:ext uri="{BB962C8B-B14F-4D97-AF65-F5344CB8AC3E}">
        <p14:creationId xmlns:p14="http://schemas.microsoft.com/office/powerpoint/2010/main" val="295987887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4B5144A-5BA4-4393-BC17-B2D3498BF6E8}"/>
              </a:ext>
            </a:extLst>
          </p:cNvPr>
          <p:cNvPicPr>
            <a:picLocks noChangeAspect="1"/>
          </p:cNvPicPr>
          <p:nvPr/>
        </p:nvPicPr>
        <p:blipFill>
          <a:blip r:embed="rId4"/>
          <a:stretch>
            <a:fillRect/>
          </a:stretch>
        </p:blipFill>
        <p:spPr>
          <a:xfrm>
            <a:off x="302082" y="2052339"/>
            <a:ext cx="12400635" cy="2526361"/>
          </a:xfrm>
          <a:prstGeom prst="rect">
            <a:avLst/>
          </a:prstGeom>
        </p:spPr>
      </p:pic>
      <p:sp>
        <p:nvSpPr>
          <p:cNvPr id="4" name="TextBox 3">
            <a:extLst>
              <a:ext uri="{FF2B5EF4-FFF2-40B4-BE49-F238E27FC236}">
                <a16:creationId xmlns:a16="http://schemas.microsoft.com/office/drawing/2014/main" id="{5CD3576D-5416-4802-95EA-F5CDA8DB6375}"/>
              </a:ext>
            </a:extLst>
          </p:cNvPr>
          <p:cNvSpPr txBox="1"/>
          <p:nvPr/>
        </p:nvSpPr>
        <p:spPr>
          <a:xfrm>
            <a:off x="1959429" y="927937"/>
            <a:ext cx="821093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200" b="1" dirty="0">
                <a:solidFill>
                  <a:schemeClr val="accent1">
                    <a:lumMod val="50000"/>
                  </a:schemeClr>
                </a:solidFill>
              </a:rPr>
              <a:t>Mega Menu Selection</a:t>
            </a:r>
            <a:endParaRPr kumimoji="0" lang="en-US" sz="4200" b="1" i="0" u="none" strike="noStrike" cap="none" spc="0" normalizeH="0" baseline="0" dirty="0">
              <a:ln>
                <a:noFill/>
              </a:ln>
              <a:solidFill>
                <a:schemeClr val="accent1">
                  <a:lumMod val="50000"/>
                </a:schemeClr>
              </a:solidFill>
              <a:effectLst/>
              <a:uFillTx/>
              <a:sym typeface="Helvetica Light"/>
            </a:endParaRPr>
          </a:p>
        </p:txBody>
      </p:sp>
      <p:pic>
        <p:nvPicPr>
          <p:cNvPr id="5" name="Picture 4">
            <a:extLst>
              <a:ext uri="{FF2B5EF4-FFF2-40B4-BE49-F238E27FC236}">
                <a16:creationId xmlns:a16="http://schemas.microsoft.com/office/drawing/2014/main" id="{C5251017-EADD-496D-BDA7-8EA72EE756FB}"/>
              </a:ext>
            </a:extLst>
          </p:cNvPr>
          <p:cNvPicPr>
            <a:picLocks noChangeAspect="1"/>
          </p:cNvPicPr>
          <p:nvPr/>
        </p:nvPicPr>
        <p:blipFill>
          <a:blip r:embed="rId5"/>
          <a:stretch>
            <a:fillRect/>
          </a:stretch>
        </p:blipFill>
        <p:spPr>
          <a:xfrm>
            <a:off x="302082" y="4753628"/>
            <a:ext cx="12219600" cy="4561822"/>
          </a:xfrm>
          <a:prstGeom prst="rect">
            <a:avLst/>
          </a:prstGeom>
        </p:spPr>
      </p:pic>
      <p:sp>
        <p:nvSpPr>
          <p:cNvPr id="9" name="Arrow: Down 8">
            <a:extLst>
              <a:ext uri="{FF2B5EF4-FFF2-40B4-BE49-F238E27FC236}">
                <a16:creationId xmlns:a16="http://schemas.microsoft.com/office/drawing/2014/main" id="{923D54CF-321D-44D6-A97D-895887EC6109}"/>
              </a:ext>
            </a:extLst>
          </p:cNvPr>
          <p:cNvSpPr/>
          <p:nvPr/>
        </p:nvSpPr>
        <p:spPr>
          <a:xfrm>
            <a:off x="1007706" y="4366727"/>
            <a:ext cx="1101012" cy="841256"/>
          </a:xfrm>
          <a:prstGeom prst="downArrow">
            <a:avLst/>
          </a:prstGeom>
          <a:solidFill>
            <a:srgbClr val="FFC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80494208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CD3576D-5416-4802-95EA-F5CDA8DB6375}"/>
              </a:ext>
            </a:extLst>
          </p:cNvPr>
          <p:cNvSpPr txBox="1"/>
          <p:nvPr/>
        </p:nvSpPr>
        <p:spPr>
          <a:xfrm>
            <a:off x="1959429" y="927937"/>
            <a:ext cx="821093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200" b="1" dirty="0">
                <a:solidFill>
                  <a:schemeClr val="accent1">
                    <a:lumMod val="50000"/>
                  </a:schemeClr>
                </a:solidFill>
              </a:rPr>
              <a:t>Mega Menu Selection</a:t>
            </a:r>
            <a:endParaRPr kumimoji="0" lang="en-US" sz="4200" b="1" i="0" u="none" strike="noStrike" cap="none" spc="0" normalizeH="0" baseline="0" dirty="0">
              <a:ln>
                <a:noFill/>
              </a:ln>
              <a:solidFill>
                <a:schemeClr val="accent1">
                  <a:lumMod val="50000"/>
                </a:schemeClr>
              </a:solidFill>
              <a:effectLst/>
              <a:uFillTx/>
              <a:sym typeface="Helvetica Light"/>
            </a:endParaRPr>
          </a:p>
        </p:txBody>
      </p:sp>
      <p:pic>
        <p:nvPicPr>
          <p:cNvPr id="3" name="Picture 2">
            <a:extLst>
              <a:ext uri="{FF2B5EF4-FFF2-40B4-BE49-F238E27FC236}">
                <a16:creationId xmlns:a16="http://schemas.microsoft.com/office/drawing/2014/main" id="{8EF2C492-6E09-45F8-ACFE-6C13F117E324}"/>
              </a:ext>
            </a:extLst>
          </p:cNvPr>
          <p:cNvPicPr>
            <a:picLocks noChangeAspect="1"/>
          </p:cNvPicPr>
          <p:nvPr/>
        </p:nvPicPr>
        <p:blipFill>
          <a:blip r:embed="rId4"/>
          <a:stretch>
            <a:fillRect/>
          </a:stretch>
        </p:blipFill>
        <p:spPr>
          <a:xfrm>
            <a:off x="447868" y="2034744"/>
            <a:ext cx="11831217" cy="5929168"/>
          </a:xfrm>
          <a:prstGeom prst="rect">
            <a:avLst/>
          </a:prstGeom>
        </p:spPr>
      </p:pic>
    </p:spTree>
    <p:extLst>
      <p:ext uri="{BB962C8B-B14F-4D97-AF65-F5344CB8AC3E}">
        <p14:creationId xmlns:p14="http://schemas.microsoft.com/office/powerpoint/2010/main" val="10317502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CD3576D-5416-4802-95EA-F5CDA8DB6375}"/>
              </a:ext>
            </a:extLst>
          </p:cNvPr>
          <p:cNvSpPr txBox="1"/>
          <p:nvPr/>
        </p:nvSpPr>
        <p:spPr>
          <a:xfrm>
            <a:off x="1959429" y="927937"/>
            <a:ext cx="821093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200" b="1" dirty="0">
                <a:solidFill>
                  <a:schemeClr val="accent1">
                    <a:lumMod val="50000"/>
                  </a:schemeClr>
                </a:solidFill>
              </a:rPr>
              <a:t>Mega Menu Selection</a:t>
            </a:r>
            <a:endParaRPr kumimoji="0" lang="en-US" sz="4200" b="1" i="0" u="none" strike="noStrike" cap="none" spc="0" normalizeH="0" baseline="0" dirty="0">
              <a:ln>
                <a:noFill/>
              </a:ln>
              <a:solidFill>
                <a:schemeClr val="accent1">
                  <a:lumMod val="50000"/>
                </a:schemeClr>
              </a:solidFill>
              <a:effectLst/>
              <a:uFillTx/>
              <a:sym typeface="Helvetica Light"/>
            </a:endParaRPr>
          </a:p>
        </p:txBody>
      </p:sp>
      <p:pic>
        <p:nvPicPr>
          <p:cNvPr id="2" name="Picture 1">
            <a:extLst>
              <a:ext uri="{FF2B5EF4-FFF2-40B4-BE49-F238E27FC236}">
                <a16:creationId xmlns:a16="http://schemas.microsoft.com/office/drawing/2014/main" id="{614D3598-3AF4-43DC-AF39-86B9EB437107}"/>
              </a:ext>
            </a:extLst>
          </p:cNvPr>
          <p:cNvPicPr>
            <a:picLocks noChangeAspect="1"/>
          </p:cNvPicPr>
          <p:nvPr/>
        </p:nvPicPr>
        <p:blipFill>
          <a:blip r:embed="rId4"/>
          <a:stretch>
            <a:fillRect/>
          </a:stretch>
        </p:blipFill>
        <p:spPr>
          <a:xfrm>
            <a:off x="644525" y="1940767"/>
            <a:ext cx="11715750" cy="6718041"/>
          </a:xfrm>
          <a:prstGeom prst="rect">
            <a:avLst/>
          </a:prstGeom>
        </p:spPr>
      </p:pic>
    </p:spTree>
    <p:extLst>
      <p:ext uri="{BB962C8B-B14F-4D97-AF65-F5344CB8AC3E}">
        <p14:creationId xmlns:p14="http://schemas.microsoft.com/office/powerpoint/2010/main" val="274677078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CD3576D-5416-4802-95EA-F5CDA8DB6375}"/>
              </a:ext>
            </a:extLst>
          </p:cNvPr>
          <p:cNvSpPr txBox="1"/>
          <p:nvPr/>
        </p:nvSpPr>
        <p:spPr>
          <a:xfrm>
            <a:off x="1959429" y="927937"/>
            <a:ext cx="821093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200" b="1" dirty="0">
                <a:solidFill>
                  <a:schemeClr val="accent1">
                    <a:lumMod val="50000"/>
                  </a:schemeClr>
                </a:solidFill>
              </a:rPr>
              <a:t>Mega Menu Selection</a:t>
            </a:r>
            <a:endParaRPr kumimoji="0" lang="en-US" sz="4200" b="1" i="0" u="none" strike="noStrike" cap="none" spc="0" normalizeH="0" baseline="0" dirty="0">
              <a:ln>
                <a:noFill/>
              </a:ln>
              <a:solidFill>
                <a:schemeClr val="accent1">
                  <a:lumMod val="50000"/>
                </a:schemeClr>
              </a:solidFill>
              <a:effectLst/>
              <a:uFillTx/>
              <a:sym typeface="Helvetica Light"/>
            </a:endParaRPr>
          </a:p>
        </p:txBody>
      </p:sp>
      <p:pic>
        <p:nvPicPr>
          <p:cNvPr id="2" name="Picture 1">
            <a:extLst>
              <a:ext uri="{FF2B5EF4-FFF2-40B4-BE49-F238E27FC236}">
                <a16:creationId xmlns:a16="http://schemas.microsoft.com/office/drawing/2014/main" id="{1931D122-22D0-48E3-AC96-17F1EC7742B1}"/>
              </a:ext>
            </a:extLst>
          </p:cNvPr>
          <p:cNvPicPr>
            <a:picLocks noChangeAspect="1"/>
          </p:cNvPicPr>
          <p:nvPr/>
        </p:nvPicPr>
        <p:blipFill>
          <a:blip r:embed="rId4"/>
          <a:stretch>
            <a:fillRect/>
          </a:stretch>
        </p:blipFill>
        <p:spPr>
          <a:xfrm>
            <a:off x="485192" y="2290762"/>
            <a:ext cx="11943184" cy="6927883"/>
          </a:xfrm>
          <a:prstGeom prst="rect">
            <a:avLst/>
          </a:prstGeom>
        </p:spPr>
      </p:pic>
      <p:cxnSp>
        <p:nvCxnSpPr>
          <p:cNvPr id="8" name="Straight Arrow Connector 7">
            <a:extLst>
              <a:ext uri="{FF2B5EF4-FFF2-40B4-BE49-F238E27FC236}">
                <a16:creationId xmlns:a16="http://schemas.microsoft.com/office/drawing/2014/main" id="{F3B5D730-4B3A-4367-B707-91039F81D245}"/>
              </a:ext>
            </a:extLst>
          </p:cNvPr>
          <p:cNvCxnSpPr>
            <a:cxnSpLocks/>
          </p:cNvCxnSpPr>
          <p:nvPr/>
        </p:nvCxnSpPr>
        <p:spPr>
          <a:xfrm flipH="1">
            <a:off x="1306287" y="4719789"/>
            <a:ext cx="2836505" cy="84125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0" name="TextBox 9">
            <a:extLst>
              <a:ext uri="{FF2B5EF4-FFF2-40B4-BE49-F238E27FC236}">
                <a16:creationId xmlns:a16="http://schemas.microsoft.com/office/drawing/2014/main" id="{17D82235-E3FC-4387-92C1-33684B04F8B7}"/>
              </a:ext>
            </a:extLst>
          </p:cNvPr>
          <p:cNvSpPr txBox="1"/>
          <p:nvPr/>
        </p:nvSpPr>
        <p:spPr>
          <a:xfrm>
            <a:off x="4142792" y="4391494"/>
            <a:ext cx="828558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a:t>Notice (Pub) 123 instead of price change.</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5761453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223719"/>
            <a:ext cx="3207252"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buSzPct val="75000"/>
              <a:defRPr sz="4800">
                <a:solidFill>
                  <a:schemeClr val="accent1">
                    <a:hueOff val="47394"/>
                    <a:satOff val="-25753"/>
                    <a:lumOff val="-7544"/>
                  </a:schemeClr>
                </a:solidFill>
              </a:defRPr>
            </a:pPr>
            <a:r>
              <a:rPr lang="en-US"/>
              <a:t>  </a:t>
            </a: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6A4504A-9801-4641-A284-2DC5BF2BBA68}"/>
              </a:ext>
            </a:extLst>
          </p:cNvPr>
          <p:cNvPicPr>
            <a:picLocks noChangeAspect="1"/>
          </p:cNvPicPr>
          <p:nvPr/>
        </p:nvPicPr>
        <p:blipFill>
          <a:blip r:embed="rId4"/>
          <a:stretch>
            <a:fillRect/>
          </a:stretch>
        </p:blipFill>
        <p:spPr>
          <a:xfrm>
            <a:off x="606425" y="2609850"/>
            <a:ext cx="11791950" cy="4533900"/>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CD3576D-5416-4802-95EA-F5CDA8DB6375}"/>
              </a:ext>
            </a:extLst>
          </p:cNvPr>
          <p:cNvSpPr txBox="1"/>
          <p:nvPr/>
        </p:nvSpPr>
        <p:spPr>
          <a:xfrm>
            <a:off x="1959429" y="927937"/>
            <a:ext cx="821093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200" b="1" dirty="0">
                <a:solidFill>
                  <a:schemeClr val="accent1">
                    <a:lumMod val="50000"/>
                  </a:schemeClr>
                </a:solidFill>
              </a:rPr>
              <a:t>Mega Menu Selection</a:t>
            </a:r>
            <a:endParaRPr kumimoji="0" lang="en-US" sz="4200" b="1" i="0" u="none" strike="noStrike" cap="none" spc="0" normalizeH="0" baseline="0" dirty="0">
              <a:ln>
                <a:noFill/>
              </a:ln>
              <a:solidFill>
                <a:schemeClr val="accent1">
                  <a:lumMod val="50000"/>
                </a:schemeClr>
              </a:solidFill>
              <a:effectLst/>
              <a:uFillTx/>
              <a:sym typeface="Helvetica Light"/>
            </a:endParaRPr>
          </a:p>
        </p:txBody>
      </p:sp>
      <p:pic>
        <p:nvPicPr>
          <p:cNvPr id="3" name="Picture 2">
            <a:extLst>
              <a:ext uri="{FF2B5EF4-FFF2-40B4-BE49-F238E27FC236}">
                <a16:creationId xmlns:a16="http://schemas.microsoft.com/office/drawing/2014/main" id="{880E21E1-C5F0-46A1-A9E2-B115DFADAF1B}"/>
              </a:ext>
            </a:extLst>
          </p:cNvPr>
          <p:cNvPicPr>
            <a:picLocks noChangeAspect="1"/>
          </p:cNvPicPr>
          <p:nvPr/>
        </p:nvPicPr>
        <p:blipFill>
          <a:blip r:embed="rId4"/>
          <a:stretch>
            <a:fillRect/>
          </a:stretch>
        </p:blipFill>
        <p:spPr>
          <a:xfrm>
            <a:off x="671804" y="2376486"/>
            <a:ext cx="11569959" cy="6804835"/>
          </a:xfrm>
          <a:prstGeom prst="rect">
            <a:avLst/>
          </a:prstGeom>
        </p:spPr>
      </p:pic>
    </p:spTree>
    <p:extLst>
      <p:ext uri="{BB962C8B-B14F-4D97-AF65-F5344CB8AC3E}">
        <p14:creationId xmlns:p14="http://schemas.microsoft.com/office/powerpoint/2010/main" val="365155124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CD3576D-5416-4802-95EA-F5CDA8DB6375}"/>
              </a:ext>
            </a:extLst>
          </p:cNvPr>
          <p:cNvSpPr txBox="1"/>
          <p:nvPr/>
        </p:nvSpPr>
        <p:spPr>
          <a:xfrm>
            <a:off x="1959429" y="927937"/>
            <a:ext cx="821093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200" b="1" dirty="0">
                <a:solidFill>
                  <a:schemeClr val="accent1">
                    <a:lumMod val="50000"/>
                  </a:schemeClr>
                </a:solidFill>
              </a:rPr>
              <a:t>Mega Menu Selection</a:t>
            </a:r>
            <a:endParaRPr kumimoji="0" lang="en-US" sz="4200" b="1" i="0" u="none" strike="noStrike" cap="none" spc="0" normalizeH="0" baseline="0" dirty="0">
              <a:ln>
                <a:noFill/>
              </a:ln>
              <a:solidFill>
                <a:schemeClr val="accent1">
                  <a:lumMod val="50000"/>
                </a:schemeClr>
              </a:solidFill>
              <a:effectLst/>
              <a:uFillTx/>
              <a:sym typeface="Helvetica Light"/>
            </a:endParaRPr>
          </a:p>
        </p:txBody>
      </p:sp>
      <p:pic>
        <p:nvPicPr>
          <p:cNvPr id="2" name="Picture 1">
            <a:extLst>
              <a:ext uri="{FF2B5EF4-FFF2-40B4-BE49-F238E27FC236}">
                <a16:creationId xmlns:a16="http://schemas.microsoft.com/office/drawing/2014/main" id="{A515A283-6E87-4A9D-9869-DE2635435B9A}"/>
              </a:ext>
            </a:extLst>
          </p:cNvPr>
          <p:cNvPicPr>
            <a:picLocks noChangeAspect="1"/>
          </p:cNvPicPr>
          <p:nvPr/>
        </p:nvPicPr>
        <p:blipFill>
          <a:blip r:embed="rId4"/>
          <a:stretch>
            <a:fillRect/>
          </a:stretch>
        </p:blipFill>
        <p:spPr>
          <a:xfrm>
            <a:off x="203653" y="2122611"/>
            <a:ext cx="12345941" cy="2456089"/>
          </a:xfrm>
          <a:prstGeom prst="rect">
            <a:avLst/>
          </a:prstGeom>
        </p:spPr>
      </p:pic>
      <p:sp>
        <p:nvSpPr>
          <p:cNvPr id="5" name="Arrow: Up 4">
            <a:extLst>
              <a:ext uri="{FF2B5EF4-FFF2-40B4-BE49-F238E27FC236}">
                <a16:creationId xmlns:a16="http://schemas.microsoft.com/office/drawing/2014/main" id="{E38D89E8-E3A7-428C-867B-41EDD46FC064}"/>
              </a:ext>
            </a:extLst>
          </p:cNvPr>
          <p:cNvSpPr/>
          <p:nvPr/>
        </p:nvSpPr>
        <p:spPr>
          <a:xfrm>
            <a:off x="3097763" y="3737987"/>
            <a:ext cx="1119674" cy="2873828"/>
          </a:xfrm>
          <a:prstGeom prst="up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Box 5">
            <a:extLst>
              <a:ext uri="{FF2B5EF4-FFF2-40B4-BE49-F238E27FC236}">
                <a16:creationId xmlns:a16="http://schemas.microsoft.com/office/drawing/2014/main" id="{59515AC2-FAB0-4EC9-9A5E-68F6CF09C28F}"/>
              </a:ext>
            </a:extLst>
          </p:cNvPr>
          <p:cNvSpPr txBox="1"/>
          <p:nvPr/>
        </p:nvSpPr>
        <p:spPr>
          <a:xfrm>
            <a:off x="1123488" y="6890243"/>
            <a:ext cx="1050626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accent1">
                    <a:lumMod val="50000"/>
                  </a:schemeClr>
                </a:solidFill>
                <a:effectLst/>
                <a:uFillTx/>
                <a:latin typeface="+mn-lt"/>
                <a:ea typeface="+mn-ea"/>
                <a:cs typeface="+mn-cs"/>
                <a:sym typeface="Helvetica Light"/>
              </a:rPr>
              <a:t>Site </a:t>
            </a:r>
            <a:r>
              <a:rPr lang="en-US" b="1" dirty="0">
                <a:solidFill>
                  <a:schemeClr val="accent1">
                    <a:lumMod val="50000"/>
                  </a:schemeClr>
                </a:solidFill>
              </a:rPr>
              <a:t>Index organized by existing USPS descriptions.</a:t>
            </a:r>
          </a:p>
          <a:p>
            <a:pPr marL="0" marR="0" indent="0" algn="ctr" defTabSz="584200" rtl="0" fontAlgn="auto" latinLnBrk="0" hangingPunct="0">
              <a:lnSpc>
                <a:spcPct val="100000"/>
              </a:lnSpc>
              <a:spcBef>
                <a:spcPts val="0"/>
              </a:spcBef>
              <a:spcAft>
                <a:spcPts val="0"/>
              </a:spcAft>
              <a:buClrTx/>
              <a:buSzTx/>
              <a:buFontTx/>
              <a:buNone/>
              <a:tabLst/>
            </a:pPr>
            <a:r>
              <a:rPr lang="en-US" b="1" i="1" dirty="0">
                <a:solidFill>
                  <a:schemeClr val="accent1">
                    <a:lumMod val="50000"/>
                  </a:schemeClr>
                </a:solidFill>
              </a:rPr>
              <a:t>Predictive </a:t>
            </a:r>
            <a:r>
              <a:rPr lang="en-US" sz="3200" b="1" i="1" dirty="0">
                <a:solidFill>
                  <a:schemeClr val="accent1">
                    <a:lumMod val="50000"/>
                  </a:schemeClr>
                </a:solidFill>
              </a:rPr>
              <a:t>(Intelligent) </a:t>
            </a:r>
            <a:r>
              <a:rPr lang="en-US" b="1" i="1" dirty="0">
                <a:solidFill>
                  <a:schemeClr val="accent1">
                    <a:lumMod val="50000"/>
                  </a:schemeClr>
                </a:solidFill>
              </a:rPr>
              <a:t>association is not active. </a:t>
            </a:r>
            <a:endParaRPr kumimoji="0" lang="en-US" sz="3600" b="1" i="1" u="none" strike="noStrike" cap="none" spc="0" normalizeH="0" baseline="0" dirty="0">
              <a:ln>
                <a:noFill/>
              </a:ln>
              <a:solidFill>
                <a:schemeClr val="accent1">
                  <a:lumMod val="50000"/>
                </a:schemeClr>
              </a:solidFill>
              <a:effectLst/>
              <a:uFillTx/>
              <a:sym typeface="Helvetica Light"/>
            </a:endParaRPr>
          </a:p>
        </p:txBody>
      </p:sp>
    </p:spTree>
    <p:extLst>
      <p:ext uri="{BB962C8B-B14F-4D97-AF65-F5344CB8AC3E}">
        <p14:creationId xmlns:p14="http://schemas.microsoft.com/office/powerpoint/2010/main" val="288322037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CD3576D-5416-4802-95EA-F5CDA8DB6375}"/>
              </a:ext>
            </a:extLst>
          </p:cNvPr>
          <p:cNvSpPr txBox="1"/>
          <p:nvPr/>
        </p:nvSpPr>
        <p:spPr>
          <a:xfrm>
            <a:off x="1959429" y="927937"/>
            <a:ext cx="821093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200" b="1" dirty="0">
                <a:solidFill>
                  <a:schemeClr val="accent1">
                    <a:lumMod val="50000"/>
                  </a:schemeClr>
                </a:solidFill>
              </a:rPr>
              <a:t>Mega Menu Selection</a:t>
            </a:r>
            <a:endParaRPr kumimoji="0" lang="en-US" sz="4200" b="1" i="0" u="none" strike="noStrike" cap="none" spc="0" normalizeH="0" baseline="0" dirty="0">
              <a:ln>
                <a:noFill/>
              </a:ln>
              <a:solidFill>
                <a:schemeClr val="accent1">
                  <a:lumMod val="50000"/>
                </a:schemeClr>
              </a:solidFill>
              <a:effectLst/>
              <a:uFillTx/>
              <a:sym typeface="Helvetica Light"/>
            </a:endParaRPr>
          </a:p>
        </p:txBody>
      </p:sp>
      <p:pic>
        <p:nvPicPr>
          <p:cNvPr id="2" name="Picture 1">
            <a:extLst>
              <a:ext uri="{FF2B5EF4-FFF2-40B4-BE49-F238E27FC236}">
                <a16:creationId xmlns:a16="http://schemas.microsoft.com/office/drawing/2014/main" id="{A515A283-6E87-4A9D-9869-DE2635435B9A}"/>
              </a:ext>
            </a:extLst>
          </p:cNvPr>
          <p:cNvPicPr>
            <a:picLocks noChangeAspect="1"/>
          </p:cNvPicPr>
          <p:nvPr/>
        </p:nvPicPr>
        <p:blipFill>
          <a:blip r:embed="rId4"/>
          <a:stretch>
            <a:fillRect/>
          </a:stretch>
        </p:blipFill>
        <p:spPr>
          <a:xfrm>
            <a:off x="203653" y="2122611"/>
            <a:ext cx="12345941" cy="2456089"/>
          </a:xfrm>
          <a:prstGeom prst="rect">
            <a:avLst/>
          </a:prstGeom>
        </p:spPr>
      </p:pic>
      <p:pic>
        <p:nvPicPr>
          <p:cNvPr id="6" name="Picture 5">
            <a:extLst>
              <a:ext uri="{FF2B5EF4-FFF2-40B4-BE49-F238E27FC236}">
                <a16:creationId xmlns:a16="http://schemas.microsoft.com/office/drawing/2014/main" id="{4A4F8A29-7D04-4599-AC56-583D0EFCF132}"/>
              </a:ext>
            </a:extLst>
          </p:cNvPr>
          <p:cNvPicPr>
            <a:picLocks noChangeAspect="1"/>
          </p:cNvPicPr>
          <p:nvPr/>
        </p:nvPicPr>
        <p:blipFill>
          <a:blip r:embed="rId5"/>
          <a:stretch>
            <a:fillRect/>
          </a:stretch>
        </p:blipFill>
        <p:spPr>
          <a:xfrm>
            <a:off x="203653" y="4782126"/>
            <a:ext cx="12345941" cy="4505325"/>
          </a:xfrm>
          <a:prstGeom prst="rect">
            <a:avLst/>
          </a:prstGeom>
        </p:spPr>
      </p:pic>
    </p:spTree>
    <p:extLst>
      <p:ext uri="{BB962C8B-B14F-4D97-AF65-F5344CB8AC3E}">
        <p14:creationId xmlns:p14="http://schemas.microsoft.com/office/powerpoint/2010/main" val="391444907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CD3576D-5416-4802-95EA-F5CDA8DB6375}"/>
              </a:ext>
            </a:extLst>
          </p:cNvPr>
          <p:cNvSpPr txBox="1"/>
          <p:nvPr/>
        </p:nvSpPr>
        <p:spPr>
          <a:xfrm>
            <a:off x="1959429" y="927937"/>
            <a:ext cx="821093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200" b="1" dirty="0">
                <a:solidFill>
                  <a:schemeClr val="accent1">
                    <a:lumMod val="50000"/>
                  </a:schemeClr>
                </a:solidFill>
              </a:rPr>
              <a:t>Mega Menu Selection</a:t>
            </a:r>
            <a:endParaRPr kumimoji="0" lang="en-US" sz="4200" b="1" i="0" u="none" strike="noStrike" cap="none" spc="0" normalizeH="0" baseline="0" dirty="0">
              <a:ln>
                <a:noFill/>
              </a:ln>
              <a:solidFill>
                <a:schemeClr val="accent1">
                  <a:lumMod val="50000"/>
                </a:schemeClr>
              </a:solidFill>
              <a:effectLst/>
              <a:uFillTx/>
              <a:sym typeface="Helvetica Light"/>
            </a:endParaRPr>
          </a:p>
        </p:txBody>
      </p:sp>
      <p:pic>
        <p:nvPicPr>
          <p:cNvPr id="2" name="Picture 1">
            <a:extLst>
              <a:ext uri="{FF2B5EF4-FFF2-40B4-BE49-F238E27FC236}">
                <a16:creationId xmlns:a16="http://schemas.microsoft.com/office/drawing/2014/main" id="{A515A283-6E87-4A9D-9869-DE2635435B9A}"/>
              </a:ext>
            </a:extLst>
          </p:cNvPr>
          <p:cNvPicPr>
            <a:picLocks noChangeAspect="1"/>
          </p:cNvPicPr>
          <p:nvPr/>
        </p:nvPicPr>
        <p:blipFill>
          <a:blip r:embed="rId4"/>
          <a:stretch>
            <a:fillRect/>
          </a:stretch>
        </p:blipFill>
        <p:spPr>
          <a:xfrm>
            <a:off x="203653" y="2122611"/>
            <a:ext cx="12345941" cy="2456089"/>
          </a:xfrm>
          <a:prstGeom prst="rect">
            <a:avLst/>
          </a:prstGeom>
        </p:spPr>
      </p:pic>
      <p:pic>
        <p:nvPicPr>
          <p:cNvPr id="6" name="Picture 5">
            <a:extLst>
              <a:ext uri="{FF2B5EF4-FFF2-40B4-BE49-F238E27FC236}">
                <a16:creationId xmlns:a16="http://schemas.microsoft.com/office/drawing/2014/main" id="{4A4F8A29-7D04-4599-AC56-583D0EFCF132}"/>
              </a:ext>
            </a:extLst>
          </p:cNvPr>
          <p:cNvPicPr>
            <a:picLocks noChangeAspect="1"/>
          </p:cNvPicPr>
          <p:nvPr/>
        </p:nvPicPr>
        <p:blipFill>
          <a:blip r:embed="rId5"/>
          <a:stretch>
            <a:fillRect/>
          </a:stretch>
        </p:blipFill>
        <p:spPr>
          <a:xfrm>
            <a:off x="203653" y="4782126"/>
            <a:ext cx="12345941" cy="4505325"/>
          </a:xfrm>
          <a:prstGeom prst="rect">
            <a:avLst/>
          </a:prstGeom>
        </p:spPr>
      </p:pic>
      <p:cxnSp>
        <p:nvCxnSpPr>
          <p:cNvPr id="5" name="Straight Connector 4">
            <a:extLst>
              <a:ext uri="{FF2B5EF4-FFF2-40B4-BE49-F238E27FC236}">
                <a16:creationId xmlns:a16="http://schemas.microsoft.com/office/drawing/2014/main" id="{07E549F6-19B9-45F5-B0EA-A109C20C37B5}"/>
              </a:ext>
            </a:extLst>
          </p:cNvPr>
          <p:cNvCxnSpPr/>
          <p:nvPr/>
        </p:nvCxnSpPr>
        <p:spPr>
          <a:xfrm>
            <a:off x="3459555" y="8994710"/>
            <a:ext cx="1690943"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8" name="Straight Connector 7">
            <a:extLst>
              <a:ext uri="{FF2B5EF4-FFF2-40B4-BE49-F238E27FC236}">
                <a16:creationId xmlns:a16="http://schemas.microsoft.com/office/drawing/2014/main" id="{743844F0-5BE2-4D28-8236-14C2907C9C6C}"/>
              </a:ext>
            </a:extLst>
          </p:cNvPr>
          <p:cNvCxnSpPr/>
          <p:nvPr/>
        </p:nvCxnSpPr>
        <p:spPr>
          <a:xfrm>
            <a:off x="6502400" y="7819053"/>
            <a:ext cx="1260669"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0" name="Straight Arrow Connector 9">
            <a:extLst>
              <a:ext uri="{FF2B5EF4-FFF2-40B4-BE49-F238E27FC236}">
                <a16:creationId xmlns:a16="http://schemas.microsoft.com/office/drawing/2014/main" id="{4AD315C4-35B2-4551-9E5B-AB47690C8D03}"/>
              </a:ext>
            </a:extLst>
          </p:cNvPr>
          <p:cNvCxnSpPr/>
          <p:nvPr/>
        </p:nvCxnSpPr>
        <p:spPr>
          <a:xfrm>
            <a:off x="3459555" y="5174901"/>
            <a:ext cx="3042845" cy="2644152"/>
          </a:xfrm>
          <a:prstGeom prst="straightConnector1">
            <a:avLst/>
          </a:prstGeom>
          <a:noFill/>
          <a:ln w="38100" cap="flat">
            <a:solidFill>
              <a:schemeClr val="accent2">
                <a:lumMod val="60000"/>
                <a:lumOff val="40000"/>
              </a:schemeClr>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2" name="Straight Arrow Connector 11">
            <a:extLst>
              <a:ext uri="{FF2B5EF4-FFF2-40B4-BE49-F238E27FC236}">
                <a16:creationId xmlns:a16="http://schemas.microsoft.com/office/drawing/2014/main" id="{1705715B-3E44-4602-9D99-23EAB9E788BC}"/>
              </a:ext>
            </a:extLst>
          </p:cNvPr>
          <p:cNvCxnSpPr/>
          <p:nvPr/>
        </p:nvCxnSpPr>
        <p:spPr>
          <a:xfrm>
            <a:off x="3459555" y="5174901"/>
            <a:ext cx="0" cy="3819809"/>
          </a:xfrm>
          <a:prstGeom prst="straightConnector1">
            <a:avLst/>
          </a:prstGeom>
          <a:noFill/>
          <a:ln w="38100" cap="flat">
            <a:solidFill>
              <a:schemeClr val="accent2">
                <a:lumMod val="60000"/>
                <a:lumOff val="40000"/>
              </a:schemeClr>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3" name="TextBox 12">
            <a:extLst>
              <a:ext uri="{FF2B5EF4-FFF2-40B4-BE49-F238E27FC236}">
                <a16:creationId xmlns:a16="http://schemas.microsoft.com/office/drawing/2014/main" id="{A96D4CC3-5D52-4B60-9DA9-E7AD461275A9}"/>
              </a:ext>
            </a:extLst>
          </p:cNvPr>
          <p:cNvSpPr txBox="1"/>
          <p:nvPr/>
        </p:nvSpPr>
        <p:spPr>
          <a:xfrm>
            <a:off x="3288522" y="4876800"/>
            <a:ext cx="768842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1" u="none" strike="noStrike" cap="none" spc="0" normalizeH="0" baseline="0" dirty="0">
                <a:ln>
                  <a:noFill/>
                </a:ln>
                <a:solidFill>
                  <a:schemeClr val="accent5">
                    <a:lumMod val="75000"/>
                  </a:schemeClr>
                </a:solidFill>
                <a:effectLst/>
                <a:uFillTx/>
                <a:latin typeface="+mn-lt"/>
                <a:ea typeface="+mn-ea"/>
                <a:cs typeface="+mn-cs"/>
                <a:sym typeface="Helvetica Light"/>
              </a:rPr>
              <a:t>Acronyms</a:t>
            </a:r>
            <a:r>
              <a:rPr lang="en-US" b="1" i="1" dirty="0">
                <a:solidFill>
                  <a:schemeClr val="accent5">
                    <a:lumMod val="75000"/>
                  </a:schemeClr>
                </a:solidFill>
              </a:rPr>
              <a:t> or Long Form Names </a:t>
            </a:r>
            <a:endParaRPr kumimoji="0" lang="en-US" sz="3600" b="1" i="1" u="none" strike="noStrike" cap="none" spc="0" normalizeH="0" baseline="0" dirty="0">
              <a:ln>
                <a:noFill/>
              </a:ln>
              <a:solidFill>
                <a:schemeClr val="accent5">
                  <a:lumMod val="75000"/>
                </a:schemeClr>
              </a:solidFill>
              <a:effectLst/>
              <a:uFillTx/>
              <a:sym typeface="Helvetica Light"/>
            </a:endParaRPr>
          </a:p>
        </p:txBody>
      </p:sp>
    </p:spTree>
    <p:extLst>
      <p:ext uri="{BB962C8B-B14F-4D97-AF65-F5344CB8AC3E}">
        <p14:creationId xmlns:p14="http://schemas.microsoft.com/office/powerpoint/2010/main" val="271403958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3266F88-7592-4803-A2BD-FA2354E45E73}"/>
              </a:ext>
            </a:extLst>
          </p:cNvPr>
          <p:cNvSpPr txBox="1"/>
          <p:nvPr/>
        </p:nvSpPr>
        <p:spPr>
          <a:xfrm>
            <a:off x="1101012" y="384138"/>
            <a:ext cx="1052493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solidFill>
                  <a:schemeClr val="accent1">
                    <a:lumMod val="50000"/>
                  </a:schemeClr>
                </a:solidFill>
              </a:rPr>
              <a:t>Mega Menu Selection</a:t>
            </a:r>
          </a:p>
        </p:txBody>
      </p:sp>
      <p:pic>
        <p:nvPicPr>
          <p:cNvPr id="3" name="Picture 2">
            <a:extLst>
              <a:ext uri="{FF2B5EF4-FFF2-40B4-BE49-F238E27FC236}">
                <a16:creationId xmlns:a16="http://schemas.microsoft.com/office/drawing/2014/main" id="{FDD10FD7-8420-4579-8C6B-3A884A013572}"/>
              </a:ext>
            </a:extLst>
          </p:cNvPr>
          <p:cNvPicPr>
            <a:picLocks noChangeAspect="1"/>
          </p:cNvPicPr>
          <p:nvPr/>
        </p:nvPicPr>
        <p:blipFill>
          <a:blip r:embed="rId4"/>
          <a:stretch>
            <a:fillRect/>
          </a:stretch>
        </p:blipFill>
        <p:spPr>
          <a:xfrm>
            <a:off x="763587" y="2290762"/>
            <a:ext cx="11477625" cy="6144111"/>
          </a:xfrm>
          <a:prstGeom prst="rect">
            <a:avLst/>
          </a:prstGeom>
        </p:spPr>
      </p:pic>
    </p:spTree>
    <p:extLst>
      <p:ext uri="{BB962C8B-B14F-4D97-AF65-F5344CB8AC3E}">
        <p14:creationId xmlns:p14="http://schemas.microsoft.com/office/powerpoint/2010/main" val="214871376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2473399" y="457739"/>
            <a:ext cx="8058002" cy="736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200" b="1">
                <a:solidFill>
                  <a:schemeClr val="accent1">
                    <a:hueOff val="47394"/>
                    <a:satOff val="-25753"/>
                    <a:lumOff val="-7544"/>
                  </a:schemeClr>
                </a:solidFill>
                <a:latin typeface="Helvetica"/>
                <a:ea typeface="Helvetica"/>
                <a:cs typeface="Helvetica"/>
                <a:sym typeface="Helvetica"/>
              </a:defRPr>
            </a:lvl1pPr>
          </a:lstStyle>
          <a:p>
            <a:r>
              <a:rPr dirty="0"/>
              <a:t>Advanced Search Functionality</a:t>
            </a:r>
          </a:p>
        </p:txBody>
      </p:sp>
      <p:sp>
        <p:nvSpPr>
          <p:cNvPr id="203" name="Shape 203"/>
          <p:cNvSpPr/>
          <p:nvPr/>
        </p:nvSpPr>
        <p:spPr>
          <a:xfrm>
            <a:off x="428125" y="7598833"/>
            <a:ext cx="2945217" cy="153375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100"/>
            </a:lvl1pPr>
          </a:lstStyle>
          <a:p>
            <a:pPr algn="ctr"/>
            <a:r>
              <a:rPr b="1" dirty="0">
                <a:solidFill>
                  <a:schemeClr val="accent5">
                    <a:lumMod val="75000"/>
                  </a:schemeClr>
                </a:solidFill>
              </a:rPr>
              <a:t>Weigh</a:t>
            </a:r>
            <a:r>
              <a:rPr lang="en-US" b="1" dirty="0">
                <a:solidFill>
                  <a:schemeClr val="accent5">
                    <a:lumMod val="75000"/>
                  </a:schemeClr>
                </a:solidFill>
              </a:rPr>
              <a:t>ted</a:t>
            </a:r>
            <a:r>
              <a:rPr b="1" dirty="0">
                <a:solidFill>
                  <a:schemeClr val="accent5">
                    <a:lumMod val="75000"/>
                  </a:schemeClr>
                </a:solidFill>
              </a:rPr>
              <a:t> Results to Boost Relevancy</a:t>
            </a:r>
          </a:p>
        </p:txBody>
      </p:sp>
      <p:sp>
        <p:nvSpPr>
          <p:cNvPr id="204" name="Shape 204"/>
          <p:cNvSpPr/>
          <p:nvPr/>
        </p:nvSpPr>
        <p:spPr>
          <a:xfrm>
            <a:off x="6109521" y="7584017"/>
            <a:ext cx="1789509" cy="1056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defRPr sz="3100"/>
            </a:pPr>
            <a:r>
              <a:rPr b="1" dirty="0">
                <a:solidFill>
                  <a:schemeClr val="accent5">
                    <a:lumMod val="75000"/>
                  </a:schemeClr>
                </a:solidFill>
              </a:rPr>
              <a:t>Tailor</a:t>
            </a:r>
          </a:p>
          <a:p>
            <a:pPr>
              <a:defRPr sz="3100"/>
            </a:pPr>
            <a:r>
              <a:rPr b="1" dirty="0">
                <a:solidFill>
                  <a:schemeClr val="accent5">
                    <a:lumMod val="75000"/>
                  </a:schemeClr>
                </a:solidFill>
              </a:rPr>
              <a:t>Results</a:t>
            </a:r>
          </a:p>
        </p:txBody>
      </p:sp>
      <p:sp>
        <p:nvSpPr>
          <p:cNvPr id="205" name="Shape 205"/>
          <p:cNvSpPr/>
          <p:nvPr/>
        </p:nvSpPr>
        <p:spPr>
          <a:xfrm>
            <a:off x="6822728" y="1248794"/>
            <a:ext cx="3135475" cy="5334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i="1"/>
            </a:lvl1pPr>
          </a:lstStyle>
          <a:p>
            <a:r>
              <a:rPr sz="2800" dirty="0"/>
              <a:t>Powered by Google</a:t>
            </a:r>
          </a:p>
        </p:txBody>
      </p:sp>
      <p:pic>
        <p:nvPicPr>
          <p:cNvPr id="206" name="pasted-im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3400" y="435074"/>
            <a:ext cx="1673126" cy="1673126"/>
          </a:xfrm>
          <a:prstGeom prst="rect">
            <a:avLst/>
          </a:prstGeom>
          <a:ln w="12700">
            <a:miter lim="400000"/>
          </a:ln>
        </p:spPr>
      </p:pic>
      <p:sp>
        <p:nvSpPr>
          <p:cNvPr id="207" name="Shape 207"/>
          <p:cNvSpPr/>
          <p:nvPr/>
        </p:nvSpPr>
        <p:spPr>
          <a:xfrm>
            <a:off x="3514955" y="7598833"/>
            <a:ext cx="2482064" cy="153375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defRPr sz="3100"/>
            </a:pPr>
            <a:r>
              <a:rPr b="1" dirty="0">
                <a:solidFill>
                  <a:schemeClr val="accent5">
                    <a:lumMod val="75000"/>
                  </a:schemeClr>
                </a:solidFill>
              </a:rPr>
              <a:t>Keyword</a:t>
            </a:r>
          </a:p>
          <a:p>
            <a:pPr>
              <a:defRPr sz="3100"/>
            </a:pPr>
            <a:r>
              <a:rPr b="1" dirty="0">
                <a:solidFill>
                  <a:schemeClr val="accent5">
                    <a:lumMod val="75000"/>
                  </a:schemeClr>
                </a:solidFill>
              </a:rPr>
              <a:t>&amp; Acronym</a:t>
            </a:r>
            <a:br>
              <a:rPr b="1" dirty="0">
                <a:solidFill>
                  <a:schemeClr val="accent5">
                    <a:lumMod val="75000"/>
                  </a:schemeClr>
                </a:solidFill>
              </a:rPr>
            </a:br>
            <a:r>
              <a:rPr b="1" dirty="0">
                <a:solidFill>
                  <a:schemeClr val="accent5">
                    <a:lumMod val="75000"/>
                  </a:schemeClr>
                </a:solidFill>
              </a:rPr>
              <a:t>Search</a:t>
            </a:r>
          </a:p>
        </p:txBody>
      </p:sp>
      <p:sp>
        <p:nvSpPr>
          <p:cNvPr id="208" name="Shape 208"/>
          <p:cNvSpPr/>
          <p:nvPr/>
        </p:nvSpPr>
        <p:spPr>
          <a:xfrm>
            <a:off x="8203235" y="7584017"/>
            <a:ext cx="1789509" cy="1056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100"/>
            </a:lvl1pPr>
          </a:lstStyle>
          <a:p>
            <a:pPr algn="ctr"/>
            <a:r>
              <a:rPr lang="en-US" b="1" dirty="0" err="1">
                <a:solidFill>
                  <a:schemeClr val="accent5">
                    <a:lumMod val="75000"/>
                  </a:schemeClr>
                </a:solidFill>
              </a:rPr>
              <a:t>Frequent</a:t>
            </a:r>
            <a:r>
              <a:rPr b="1" dirty="0" err="1">
                <a:solidFill>
                  <a:schemeClr val="accent5">
                    <a:lumMod val="75000"/>
                  </a:schemeClr>
                </a:solidFill>
              </a:rPr>
              <a:t>Updates</a:t>
            </a:r>
            <a:r>
              <a:rPr b="1" dirty="0">
                <a:solidFill>
                  <a:schemeClr val="accent5">
                    <a:lumMod val="75000"/>
                  </a:schemeClr>
                </a:solidFill>
              </a:rPr>
              <a:t> </a:t>
            </a:r>
          </a:p>
        </p:txBody>
      </p:sp>
      <p:sp>
        <p:nvSpPr>
          <p:cNvPr id="209" name="Shape 209"/>
          <p:cNvSpPr/>
          <p:nvPr/>
        </p:nvSpPr>
        <p:spPr>
          <a:xfrm>
            <a:off x="10635208" y="7584017"/>
            <a:ext cx="1924050" cy="153375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100"/>
            </a:lvl1pPr>
          </a:lstStyle>
          <a:p>
            <a:pPr algn="ctr"/>
            <a:r>
              <a:rPr b="1" dirty="0">
                <a:solidFill>
                  <a:schemeClr val="accent5">
                    <a:lumMod val="75000"/>
                  </a:schemeClr>
                </a:solidFill>
              </a:rPr>
              <a:t>Prioritized Search Items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49" y="344537"/>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2719933" y="2108200"/>
            <a:ext cx="7915275" cy="5086350"/>
          </a:xfrm>
          <a:prstGeom prst="rect">
            <a:avLst/>
          </a:prstGeom>
        </p:spPr>
      </p:pic>
      <p:pic>
        <p:nvPicPr>
          <p:cNvPr id="3" name="Picture 2"/>
          <p:cNvPicPr>
            <a:picLocks noChangeAspect="1"/>
          </p:cNvPicPr>
          <p:nvPr/>
        </p:nvPicPr>
        <p:blipFill>
          <a:blip r:embed="rId6"/>
          <a:stretch>
            <a:fillRect/>
          </a:stretch>
        </p:blipFill>
        <p:spPr>
          <a:xfrm>
            <a:off x="3224757" y="2243667"/>
            <a:ext cx="6905625" cy="1485900"/>
          </a:xfrm>
          <a:prstGeom prst="rect">
            <a:avLst/>
          </a:prstGeom>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 y="1677722"/>
            <a:ext cx="11910060" cy="376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 y="5446713"/>
            <a:ext cx="12117075" cy="399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 y="267018"/>
            <a:ext cx="105346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00610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 y="267018"/>
            <a:ext cx="105346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AF81C0D-C374-42CF-9B10-C9C12A854136}"/>
              </a:ext>
            </a:extLst>
          </p:cNvPr>
          <p:cNvPicPr>
            <a:picLocks noChangeAspect="1"/>
          </p:cNvPicPr>
          <p:nvPr/>
        </p:nvPicPr>
        <p:blipFill>
          <a:blip r:embed="rId4"/>
          <a:stretch>
            <a:fillRect/>
          </a:stretch>
        </p:blipFill>
        <p:spPr>
          <a:xfrm>
            <a:off x="434340" y="3207883"/>
            <a:ext cx="12217970" cy="6048084"/>
          </a:xfrm>
          <a:prstGeom prst="rect">
            <a:avLst/>
          </a:prstGeom>
        </p:spPr>
      </p:pic>
      <p:sp>
        <p:nvSpPr>
          <p:cNvPr id="3" name="TextBox 2">
            <a:extLst>
              <a:ext uri="{FF2B5EF4-FFF2-40B4-BE49-F238E27FC236}">
                <a16:creationId xmlns:a16="http://schemas.microsoft.com/office/drawing/2014/main" id="{1F81BFB4-1528-4EC2-B454-C30E333D6750}"/>
              </a:ext>
            </a:extLst>
          </p:cNvPr>
          <p:cNvSpPr txBox="1"/>
          <p:nvPr/>
        </p:nvSpPr>
        <p:spPr>
          <a:xfrm>
            <a:off x="2574212" y="1566275"/>
            <a:ext cx="7856375"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accent5">
                    <a:lumMod val="75000"/>
                  </a:schemeClr>
                </a:solidFill>
                <a:effectLst/>
                <a:uFillTx/>
                <a:latin typeface="+mn-lt"/>
                <a:ea typeface="+mn-ea"/>
                <a:cs typeface="+mn-cs"/>
                <a:sym typeface="Helvetica Light"/>
              </a:rPr>
              <a:t>Advertisements In The Search</a:t>
            </a:r>
          </a:p>
        </p:txBody>
      </p:sp>
    </p:spTree>
    <p:extLst>
      <p:ext uri="{BB962C8B-B14F-4D97-AF65-F5344CB8AC3E}">
        <p14:creationId xmlns:p14="http://schemas.microsoft.com/office/powerpoint/2010/main" val="398667725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C53D16-77D0-4074-9C61-08F922AB95A1}"/>
              </a:ext>
            </a:extLst>
          </p:cNvPr>
          <p:cNvSpPr>
            <a:spLocks noGrp="1"/>
          </p:cNvSpPr>
          <p:nvPr>
            <p:ph type="body" idx="1"/>
          </p:nvPr>
        </p:nvSpPr>
        <p:spPr/>
        <p:txBody>
          <a:bodyPr>
            <a:normAutofit fontScale="70000" lnSpcReduction="20000"/>
          </a:bodyPr>
          <a:lstStyle/>
          <a:p>
            <a:endParaRPr lang="en-US" b="1" dirty="0"/>
          </a:p>
          <a:p>
            <a:pPr marL="0" indent="0">
              <a:buNone/>
            </a:pPr>
            <a:r>
              <a:rPr lang="en-US" b="1" dirty="0" err="1"/>
              <a:t>PostalPro</a:t>
            </a:r>
            <a:r>
              <a:rPr lang="en-US" b="1" dirty="0"/>
              <a:t> Release Update – 16 February 2017</a:t>
            </a:r>
            <a:endParaRPr lang="en-US" dirty="0"/>
          </a:p>
          <a:p>
            <a:r>
              <a:rPr lang="en-US" dirty="0"/>
              <a:t>The Postal Service has resolved two issues affecting </a:t>
            </a:r>
            <a:r>
              <a:rPr lang="en-US" dirty="0" err="1"/>
              <a:t>PostalPro</a:t>
            </a:r>
            <a:r>
              <a:rPr lang="en-US" dirty="0"/>
              <a:t>.  </a:t>
            </a:r>
          </a:p>
          <a:p>
            <a:r>
              <a:rPr lang="en-US" dirty="0"/>
              <a:t>The Industry Alerts and Notices page was not loading properly in many cases. This has been resolved as of February 15 and the development team is continuing to monitor the page for further speed enhancements. </a:t>
            </a:r>
          </a:p>
          <a:p>
            <a:r>
              <a:rPr lang="en-US" dirty="0"/>
              <a:t>The second issue involves the Google Search displaying results from third party websites. This has also been remedied and is expected to move into production on the afternoon of February 16. </a:t>
            </a:r>
          </a:p>
          <a:p>
            <a:r>
              <a:rPr lang="en-US" dirty="0"/>
              <a:t>Thank you for your patience in these matters and please feel free to report any further issues by clicking on the feedback link on the top or bottom of the page, by emailing the </a:t>
            </a:r>
            <a:r>
              <a:rPr lang="en-US" dirty="0" err="1"/>
              <a:t>PostalPro</a:t>
            </a:r>
            <a:r>
              <a:rPr lang="en-US" dirty="0"/>
              <a:t> support team at </a:t>
            </a:r>
            <a:r>
              <a:rPr lang="en-US" u="sng" dirty="0">
                <a:hlinkClick r:id="rId3"/>
              </a:rPr>
              <a:t>PostalProSupport@usps.gov</a:t>
            </a:r>
            <a:r>
              <a:rPr lang="en-US" dirty="0"/>
              <a:t> or by calling the </a:t>
            </a:r>
            <a:r>
              <a:rPr lang="en-US" i="1" dirty="0"/>
              <a:t>PostalOne!</a:t>
            </a:r>
            <a:r>
              <a:rPr lang="en-US" dirty="0"/>
              <a:t> Customer Care Center at </a:t>
            </a:r>
            <a:r>
              <a:rPr lang="en-US" u="sng" dirty="0">
                <a:hlinkClick r:id="rId4"/>
              </a:rPr>
              <a:t>(800) 522-9085</a:t>
            </a:r>
            <a:r>
              <a:rPr lang="en-US" dirty="0"/>
              <a:t>.</a:t>
            </a:r>
          </a:p>
          <a:p>
            <a:endParaRPr lang="en-US" dirty="0"/>
          </a:p>
        </p:txBody>
      </p:sp>
      <p:pic>
        <p:nvPicPr>
          <p:cNvPr id="3" name="Picture 5">
            <a:extLst>
              <a:ext uri="{FF2B5EF4-FFF2-40B4-BE49-F238E27FC236}">
                <a16:creationId xmlns:a16="http://schemas.microsoft.com/office/drawing/2014/main" id="{182DCB37-7A71-4326-B258-A988D6BC6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 y="267018"/>
            <a:ext cx="105346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6063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 y="267018"/>
            <a:ext cx="105346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BC2517AD-0ACB-4300-9239-5211363E1F7D}"/>
              </a:ext>
            </a:extLst>
          </p:cNvPr>
          <p:cNvPicPr>
            <a:picLocks noChangeAspect="1"/>
          </p:cNvPicPr>
          <p:nvPr/>
        </p:nvPicPr>
        <p:blipFill>
          <a:blip r:embed="rId4"/>
          <a:stretch>
            <a:fillRect/>
          </a:stretch>
        </p:blipFill>
        <p:spPr>
          <a:xfrm>
            <a:off x="1429113" y="1400493"/>
            <a:ext cx="10146574" cy="7977076"/>
          </a:xfrm>
          <a:prstGeom prst="rect">
            <a:avLst/>
          </a:prstGeom>
        </p:spPr>
      </p:pic>
    </p:spTree>
    <p:extLst>
      <p:ext uri="{BB962C8B-B14F-4D97-AF65-F5344CB8AC3E}">
        <p14:creationId xmlns:p14="http://schemas.microsoft.com/office/powerpoint/2010/main" val="15332902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Group 142"/>
          <p:cNvGrpSpPr/>
          <p:nvPr/>
        </p:nvGrpSpPr>
        <p:grpSpPr>
          <a:xfrm>
            <a:off x="993140" y="1166706"/>
            <a:ext cx="11094720" cy="3140420"/>
            <a:chOff x="0" y="0"/>
            <a:chExt cx="11094719" cy="3140418"/>
          </a:xfrm>
        </p:grpSpPr>
        <p:pic>
          <p:nvPicPr>
            <p:cNvPr id="140" name="pasted-imag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1094720" cy="3140419"/>
            </a:xfrm>
            <a:prstGeom prst="rect">
              <a:avLst/>
            </a:prstGeom>
            <a:ln w="12700" cap="flat">
              <a:noFill/>
              <a:miter lim="400000"/>
            </a:ln>
            <a:effectLst/>
          </p:spPr>
        </p:pic>
        <p:pic>
          <p:nvPicPr>
            <p:cNvPr id="141" name="Screen Shot 2016-03-18 at 10.05.39 A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26059" y="861302"/>
              <a:ext cx="10477682" cy="2264665"/>
            </a:xfrm>
            <a:prstGeom prst="rect">
              <a:avLst/>
            </a:prstGeom>
            <a:ln w="12700" cap="flat">
              <a:noFill/>
              <a:miter lim="400000"/>
            </a:ln>
            <a:effectLst/>
          </p:spPr>
        </p:pic>
      </p:grpSp>
      <p:sp>
        <p:nvSpPr>
          <p:cNvPr id="143" name="Shape 143"/>
          <p:cNvSpPr>
            <a:spLocks noGrp="1"/>
          </p:cNvSpPr>
          <p:nvPr>
            <p:ph type="body" sz="quarter" idx="4294967295"/>
          </p:nvPr>
        </p:nvSpPr>
        <p:spPr>
          <a:xfrm>
            <a:off x="870040" y="8260662"/>
            <a:ext cx="11099801" cy="1553237"/>
          </a:xfrm>
          <a:prstGeom prst="rect">
            <a:avLst/>
          </a:prstGeom>
        </p:spPr>
        <p:txBody>
          <a:bodyPr/>
          <a:lstStyle/>
          <a:p>
            <a:pPr marL="0" indent="0" algn="ctr">
              <a:buSzTx/>
              <a:buNone/>
              <a:defRPr sz="2600" b="1">
                <a:solidFill>
                  <a:schemeClr val="accent1">
                    <a:hueOff val="47394"/>
                    <a:satOff val="-25753"/>
                    <a:lumOff val="-7544"/>
                  </a:schemeClr>
                </a:solidFill>
                <a:latin typeface="Helvetica"/>
                <a:ea typeface="Helvetica"/>
                <a:cs typeface="Helvetica"/>
                <a:sym typeface="Helvetica"/>
              </a:defRPr>
            </a:pPr>
            <a:r>
              <a:t>As technology evolved and the internet was introduced, </a:t>
            </a:r>
            <a:br/>
            <a:r>
              <a:t>there was also an opportunity for RIBBS to evolve.  </a:t>
            </a:r>
          </a:p>
        </p:txBody>
      </p:sp>
      <p:sp>
        <p:nvSpPr>
          <p:cNvPr id="144" name="Shape 144"/>
          <p:cNvSpPr/>
          <p:nvPr/>
        </p:nvSpPr>
        <p:spPr>
          <a:xfrm>
            <a:off x="1137302" y="4745566"/>
            <a:ext cx="3538822" cy="330346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444500" indent="-444500" algn="l">
              <a:buSzPct val="75000"/>
              <a:buChar char="•"/>
              <a:defRPr sz="2600"/>
            </a:pPr>
            <a:r>
              <a:rPr dirty="0"/>
              <a:t>Established in late 1980s as dial-up modem bulletin board</a:t>
            </a:r>
            <a:r>
              <a:rPr lang="en-US" dirty="0"/>
              <a:t> </a:t>
            </a:r>
            <a:r>
              <a:rPr dirty="0"/>
              <a:t>Channel for Address Mgmt. to communicate with software dev</a:t>
            </a:r>
            <a:r>
              <a:rPr lang="en-US" dirty="0"/>
              <a:t>.</a:t>
            </a:r>
            <a:r>
              <a:rPr dirty="0"/>
              <a:t> industry</a:t>
            </a:r>
          </a:p>
        </p:txBody>
      </p:sp>
      <p:sp>
        <p:nvSpPr>
          <p:cNvPr id="145" name="Shape 145"/>
          <p:cNvSpPr/>
          <p:nvPr/>
        </p:nvSpPr>
        <p:spPr>
          <a:xfrm>
            <a:off x="5266455" y="4709583"/>
            <a:ext cx="3086782" cy="2857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marL="444500" indent="-444500" algn="l">
              <a:buSzPct val="75000"/>
              <a:buChar char="•"/>
              <a:defRPr sz="2600"/>
            </a:lvl1pPr>
          </a:lstStyle>
          <a:p>
            <a:r>
              <a:t>Trustworthy place for mail service providers to access current document requirements</a:t>
            </a:r>
          </a:p>
        </p:txBody>
      </p:sp>
      <p:sp>
        <p:nvSpPr>
          <p:cNvPr id="146" name="Shape 146"/>
          <p:cNvSpPr/>
          <p:nvPr/>
        </p:nvSpPr>
        <p:spPr>
          <a:xfrm>
            <a:off x="8943568" y="4709583"/>
            <a:ext cx="3086782" cy="2857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marL="444500" indent="-444500" algn="l">
              <a:buSzPct val="75000"/>
              <a:buChar char="•"/>
              <a:defRPr sz="2600"/>
            </a:lvl1pPr>
          </a:lstStyle>
          <a:p>
            <a:r>
              <a:t>RIBBS even sold advertising, allowing service providers to pay for value-added content and links.</a:t>
            </a:r>
          </a:p>
        </p:txBody>
      </p:sp>
      <p:sp>
        <p:nvSpPr>
          <p:cNvPr id="147" name="Shape 147"/>
          <p:cNvSpPr/>
          <p:nvPr/>
        </p:nvSpPr>
        <p:spPr>
          <a:xfrm>
            <a:off x="8607990" y="326506"/>
            <a:ext cx="3899887" cy="660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700" b="1">
                <a:solidFill>
                  <a:schemeClr val="accent1">
                    <a:hueOff val="47394"/>
                    <a:satOff val="-25753"/>
                    <a:lumOff val="-7544"/>
                  </a:schemeClr>
                </a:solidFill>
                <a:latin typeface="Helvetica"/>
                <a:ea typeface="Helvetica"/>
                <a:cs typeface="Helvetica"/>
                <a:sym typeface="Helvetica"/>
              </a:defRPr>
            </a:lvl1pPr>
          </a:lstStyle>
          <a:p>
            <a:r>
              <a:t>History of RIBBS</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971" y="326626"/>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 y="267018"/>
            <a:ext cx="105346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E2ECCBD-B3E4-4B6E-9816-CDF44907C0FE}"/>
              </a:ext>
            </a:extLst>
          </p:cNvPr>
          <p:cNvPicPr>
            <a:picLocks noChangeAspect="1"/>
          </p:cNvPicPr>
          <p:nvPr/>
        </p:nvPicPr>
        <p:blipFill>
          <a:blip r:embed="rId4"/>
          <a:stretch>
            <a:fillRect/>
          </a:stretch>
        </p:blipFill>
        <p:spPr>
          <a:xfrm>
            <a:off x="434340" y="1400493"/>
            <a:ext cx="10182225" cy="3286125"/>
          </a:xfrm>
          <a:prstGeom prst="rect">
            <a:avLst/>
          </a:prstGeom>
        </p:spPr>
      </p:pic>
      <p:pic>
        <p:nvPicPr>
          <p:cNvPr id="3" name="Picture 2">
            <a:extLst>
              <a:ext uri="{FF2B5EF4-FFF2-40B4-BE49-F238E27FC236}">
                <a16:creationId xmlns:a16="http://schemas.microsoft.com/office/drawing/2014/main" id="{C19F11BA-FBC2-4664-AC2A-060909E55399}"/>
              </a:ext>
            </a:extLst>
          </p:cNvPr>
          <p:cNvPicPr>
            <a:picLocks noChangeAspect="1"/>
          </p:cNvPicPr>
          <p:nvPr/>
        </p:nvPicPr>
        <p:blipFill>
          <a:blip r:embed="rId5"/>
          <a:stretch>
            <a:fillRect/>
          </a:stretch>
        </p:blipFill>
        <p:spPr>
          <a:xfrm>
            <a:off x="434340" y="4686618"/>
            <a:ext cx="10077450" cy="3533775"/>
          </a:xfrm>
          <a:prstGeom prst="rect">
            <a:avLst/>
          </a:prstGeom>
        </p:spPr>
      </p:pic>
    </p:spTree>
    <p:extLst>
      <p:ext uri="{BB962C8B-B14F-4D97-AF65-F5344CB8AC3E}">
        <p14:creationId xmlns:p14="http://schemas.microsoft.com/office/powerpoint/2010/main" val="376179176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 y="267018"/>
            <a:ext cx="105346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E741F22-827D-414D-93E8-7234484BE253}"/>
              </a:ext>
            </a:extLst>
          </p:cNvPr>
          <p:cNvPicPr>
            <a:picLocks noChangeAspect="1"/>
          </p:cNvPicPr>
          <p:nvPr/>
        </p:nvPicPr>
        <p:blipFill>
          <a:blip r:embed="rId4"/>
          <a:stretch>
            <a:fillRect/>
          </a:stretch>
        </p:blipFill>
        <p:spPr>
          <a:xfrm>
            <a:off x="735013" y="1319212"/>
            <a:ext cx="11601450" cy="2371725"/>
          </a:xfrm>
          <a:prstGeom prst="rect">
            <a:avLst/>
          </a:prstGeom>
        </p:spPr>
      </p:pic>
      <p:pic>
        <p:nvPicPr>
          <p:cNvPr id="3" name="Picture 2">
            <a:extLst>
              <a:ext uri="{FF2B5EF4-FFF2-40B4-BE49-F238E27FC236}">
                <a16:creationId xmlns:a16="http://schemas.microsoft.com/office/drawing/2014/main" id="{772E269E-1913-403A-9566-99F515A931B3}"/>
              </a:ext>
            </a:extLst>
          </p:cNvPr>
          <p:cNvPicPr>
            <a:picLocks noChangeAspect="1"/>
          </p:cNvPicPr>
          <p:nvPr/>
        </p:nvPicPr>
        <p:blipFill>
          <a:blip r:embed="rId5"/>
          <a:stretch>
            <a:fillRect/>
          </a:stretch>
        </p:blipFill>
        <p:spPr>
          <a:xfrm>
            <a:off x="701675" y="4076382"/>
            <a:ext cx="11601450" cy="5410200"/>
          </a:xfrm>
          <a:prstGeom prst="rect">
            <a:avLst/>
          </a:prstGeom>
        </p:spPr>
      </p:pic>
    </p:spTree>
    <p:extLst>
      <p:ext uri="{BB962C8B-B14F-4D97-AF65-F5344CB8AC3E}">
        <p14:creationId xmlns:p14="http://schemas.microsoft.com/office/powerpoint/2010/main" val="339916241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49" y="344537"/>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hape 199"/>
          <p:cNvSpPr/>
          <p:nvPr/>
        </p:nvSpPr>
        <p:spPr>
          <a:xfrm>
            <a:off x="1623786" y="388328"/>
            <a:ext cx="11381014" cy="139525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4200" b="1">
                <a:solidFill>
                  <a:schemeClr val="accent1">
                    <a:hueOff val="47394"/>
                    <a:satOff val="-25753"/>
                    <a:lumOff val="-7544"/>
                  </a:schemeClr>
                </a:solidFill>
                <a:latin typeface="Helvetica"/>
                <a:ea typeface="Helvetica"/>
                <a:cs typeface="Helvetica"/>
                <a:sym typeface="Helvetica"/>
              </a:defRPr>
            </a:lvl1pPr>
          </a:lstStyle>
          <a:p>
            <a:r>
              <a:rPr lang="en-US" dirty="0"/>
              <a:t>Curated Feature Resources </a:t>
            </a:r>
          </a:p>
          <a:p>
            <a:r>
              <a:rPr lang="en-US" dirty="0"/>
              <a:t>on the Home Page</a:t>
            </a:r>
            <a:endParaRPr dirty="0"/>
          </a:p>
        </p:txBody>
      </p:sp>
      <p:pic>
        <p:nvPicPr>
          <p:cNvPr id="3" name="Picture 2">
            <a:extLst>
              <a:ext uri="{FF2B5EF4-FFF2-40B4-BE49-F238E27FC236}">
                <a16:creationId xmlns:a16="http://schemas.microsoft.com/office/drawing/2014/main" id="{3A292BEA-34FE-4717-A149-DF6988C15B09}"/>
              </a:ext>
            </a:extLst>
          </p:cNvPr>
          <p:cNvPicPr>
            <a:picLocks noChangeAspect="1"/>
          </p:cNvPicPr>
          <p:nvPr/>
        </p:nvPicPr>
        <p:blipFill>
          <a:blip r:embed="rId4"/>
          <a:stretch>
            <a:fillRect/>
          </a:stretch>
        </p:blipFill>
        <p:spPr>
          <a:xfrm>
            <a:off x="269648" y="2800350"/>
            <a:ext cx="12102743" cy="6194360"/>
          </a:xfrm>
          <a:prstGeom prst="rect">
            <a:avLst/>
          </a:prstGeom>
        </p:spPr>
      </p:pic>
    </p:spTree>
    <p:extLst>
      <p:ext uri="{BB962C8B-B14F-4D97-AF65-F5344CB8AC3E}">
        <p14:creationId xmlns:p14="http://schemas.microsoft.com/office/powerpoint/2010/main" val="99265388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6165" y="386213"/>
            <a:ext cx="1353429" cy="926672"/>
          </a:xfrm>
          <a:prstGeom prst="rect">
            <a:avLst/>
          </a:prstGeom>
        </p:spPr>
      </p:pic>
      <p:sp>
        <p:nvSpPr>
          <p:cNvPr id="5" name="Shape 199"/>
          <p:cNvSpPr/>
          <p:nvPr/>
        </p:nvSpPr>
        <p:spPr>
          <a:xfrm>
            <a:off x="1759973" y="151922"/>
            <a:ext cx="11381014" cy="139525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4200" b="1">
                <a:solidFill>
                  <a:schemeClr val="accent1">
                    <a:hueOff val="47394"/>
                    <a:satOff val="-25753"/>
                    <a:lumOff val="-7544"/>
                  </a:schemeClr>
                </a:solidFill>
                <a:latin typeface="Helvetica"/>
                <a:ea typeface="Helvetica"/>
                <a:cs typeface="Helvetica"/>
                <a:sym typeface="Helvetica"/>
              </a:defRPr>
            </a:lvl1pPr>
          </a:lstStyle>
          <a:p>
            <a:r>
              <a:rPr lang="en-US" dirty="0"/>
              <a:t>The Most Recently Added Content is </a:t>
            </a:r>
          </a:p>
          <a:p>
            <a:r>
              <a:rPr lang="en-US" i="1" dirty="0"/>
              <a:t>Always</a:t>
            </a:r>
            <a:r>
              <a:rPr lang="en-US" dirty="0"/>
              <a:t> Shown on the Home Page</a:t>
            </a:r>
            <a:endParaRPr dirty="0"/>
          </a:p>
        </p:txBody>
      </p:sp>
      <p:pic>
        <p:nvPicPr>
          <p:cNvPr id="3" name="Picture 2">
            <a:extLst>
              <a:ext uri="{FF2B5EF4-FFF2-40B4-BE49-F238E27FC236}">
                <a16:creationId xmlns:a16="http://schemas.microsoft.com/office/drawing/2014/main" id="{8FD0530B-7446-42D7-92BB-11F8554D7B1D}"/>
              </a:ext>
            </a:extLst>
          </p:cNvPr>
          <p:cNvPicPr>
            <a:picLocks noChangeAspect="1"/>
          </p:cNvPicPr>
          <p:nvPr/>
        </p:nvPicPr>
        <p:blipFill>
          <a:blip r:embed="rId4"/>
          <a:stretch>
            <a:fillRect/>
          </a:stretch>
        </p:blipFill>
        <p:spPr>
          <a:xfrm>
            <a:off x="242332" y="2593910"/>
            <a:ext cx="12230163" cy="5952931"/>
          </a:xfrm>
          <a:prstGeom prst="rect">
            <a:avLst/>
          </a:prstGeom>
        </p:spPr>
      </p:pic>
    </p:spTree>
    <p:extLst>
      <p:ext uri="{BB962C8B-B14F-4D97-AF65-F5344CB8AC3E}">
        <p14:creationId xmlns:p14="http://schemas.microsoft.com/office/powerpoint/2010/main" val="90480526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7955DE9A-7745-4BA7-BBF4-166310E18FA8}"/>
              </a:ext>
            </a:extLst>
          </p:cNvPr>
          <p:cNvPicPr>
            <a:picLocks noChangeAspect="1"/>
          </p:cNvPicPr>
          <p:nvPr/>
        </p:nvPicPr>
        <p:blipFill>
          <a:blip r:embed="rId4"/>
          <a:stretch>
            <a:fillRect/>
          </a:stretch>
        </p:blipFill>
        <p:spPr>
          <a:xfrm>
            <a:off x="410547" y="2273288"/>
            <a:ext cx="12111135" cy="4276802"/>
          </a:xfrm>
          <a:prstGeom prst="rect">
            <a:avLst/>
          </a:prstGeom>
        </p:spPr>
      </p:pic>
      <p:sp>
        <p:nvSpPr>
          <p:cNvPr id="3" name="TextBox 2">
            <a:extLst>
              <a:ext uri="{FF2B5EF4-FFF2-40B4-BE49-F238E27FC236}">
                <a16:creationId xmlns:a16="http://schemas.microsoft.com/office/drawing/2014/main" id="{F28AC958-A7FC-4682-B6E7-BA2D30D99DFF}"/>
              </a:ext>
            </a:extLst>
          </p:cNvPr>
          <p:cNvSpPr txBox="1"/>
          <p:nvPr/>
        </p:nvSpPr>
        <p:spPr>
          <a:xfrm>
            <a:off x="1772816" y="550533"/>
            <a:ext cx="105435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accent1">
                    <a:lumMod val="50000"/>
                  </a:schemeClr>
                </a:solidFill>
                <a:effectLst/>
                <a:uFillTx/>
                <a:latin typeface="+mn-lt"/>
                <a:ea typeface="+mn-ea"/>
                <a:cs typeface="+mn-cs"/>
                <a:sym typeface="Helvetica Light"/>
              </a:rPr>
              <a:t>Additional Resources – Home Page</a:t>
            </a:r>
          </a:p>
        </p:txBody>
      </p:sp>
      <p:sp>
        <p:nvSpPr>
          <p:cNvPr id="4" name="TextBox 3">
            <a:extLst>
              <a:ext uri="{FF2B5EF4-FFF2-40B4-BE49-F238E27FC236}">
                <a16:creationId xmlns:a16="http://schemas.microsoft.com/office/drawing/2014/main" id="{F5323835-5C28-4EF4-BDD2-45B75269790D}"/>
              </a:ext>
            </a:extLst>
          </p:cNvPr>
          <p:cNvSpPr txBox="1"/>
          <p:nvPr/>
        </p:nvSpPr>
        <p:spPr>
          <a:xfrm>
            <a:off x="1082351" y="7071988"/>
            <a:ext cx="927462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accent5">
                    <a:lumMod val="50000"/>
                  </a:schemeClr>
                </a:solidFill>
                <a:effectLst/>
                <a:uFillTx/>
                <a:latin typeface="+mn-lt"/>
                <a:ea typeface="+mn-ea"/>
                <a:cs typeface="+mn-cs"/>
                <a:sym typeface="Helvetica Light"/>
              </a:rPr>
              <a:t>Pub 32 – The Master Glossary</a:t>
            </a:r>
          </a:p>
          <a:p>
            <a:pPr marL="0" marR="0" indent="0" algn="ctr" defTabSz="584200" rtl="0" fontAlgn="auto" latinLnBrk="0" hangingPunct="0">
              <a:lnSpc>
                <a:spcPct val="100000"/>
              </a:lnSpc>
              <a:spcBef>
                <a:spcPts val="0"/>
              </a:spcBef>
              <a:spcAft>
                <a:spcPts val="0"/>
              </a:spcAft>
              <a:buClrTx/>
              <a:buSzTx/>
              <a:buFontTx/>
              <a:buNone/>
              <a:tabLst/>
            </a:pPr>
            <a:r>
              <a:rPr lang="en-US" sz="4400" b="1" dirty="0">
                <a:solidFill>
                  <a:schemeClr val="accent5">
                    <a:lumMod val="50000"/>
                  </a:schemeClr>
                </a:solidFill>
              </a:rPr>
              <a:t>But One Of (7) Glossaries </a:t>
            </a:r>
            <a:endParaRPr kumimoji="0" lang="en-US" sz="4400" b="1" i="0" u="none" strike="noStrike" cap="none" spc="0" normalizeH="0" baseline="0" dirty="0">
              <a:ln>
                <a:noFill/>
              </a:ln>
              <a:solidFill>
                <a:schemeClr val="accent5">
                  <a:lumMod val="50000"/>
                </a:schemeClr>
              </a:solidFill>
              <a:effectLst/>
              <a:uFillTx/>
              <a:sym typeface="Helvetica Light"/>
            </a:endParaRPr>
          </a:p>
        </p:txBody>
      </p:sp>
      <p:cxnSp>
        <p:nvCxnSpPr>
          <p:cNvPr id="6" name="Straight Arrow Connector 5">
            <a:extLst>
              <a:ext uri="{FF2B5EF4-FFF2-40B4-BE49-F238E27FC236}">
                <a16:creationId xmlns:a16="http://schemas.microsoft.com/office/drawing/2014/main" id="{667F594F-A549-4B62-B020-65D0B4852FA6}"/>
              </a:ext>
            </a:extLst>
          </p:cNvPr>
          <p:cNvCxnSpPr/>
          <p:nvPr/>
        </p:nvCxnSpPr>
        <p:spPr>
          <a:xfrm flipV="1">
            <a:off x="2892490" y="3769567"/>
            <a:ext cx="2388637" cy="3302421"/>
          </a:xfrm>
          <a:prstGeom prst="straightConnector1">
            <a:avLst/>
          </a:prstGeom>
          <a:noFill/>
          <a:ln w="57150" cap="flat">
            <a:solidFill>
              <a:srgbClr val="FFFF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2748410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D2E0FCD-D29A-4F18-B055-C42AAD3413CF}"/>
              </a:ext>
            </a:extLst>
          </p:cNvPr>
          <p:cNvPicPr>
            <a:picLocks noChangeAspect="1"/>
          </p:cNvPicPr>
          <p:nvPr/>
        </p:nvPicPr>
        <p:blipFill>
          <a:blip r:embed="rId4"/>
          <a:stretch>
            <a:fillRect/>
          </a:stretch>
        </p:blipFill>
        <p:spPr>
          <a:xfrm>
            <a:off x="203653" y="1411059"/>
            <a:ext cx="4781550" cy="7620973"/>
          </a:xfrm>
          <a:prstGeom prst="rect">
            <a:avLst/>
          </a:prstGeom>
        </p:spPr>
      </p:pic>
      <p:pic>
        <p:nvPicPr>
          <p:cNvPr id="5" name="Picture 4">
            <a:extLst>
              <a:ext uri="{FF2B5EF4-FFF2-40B4-BE49-F238E27FC236}">
                <a16:creationId xmlns:a16="http://schemas.microsoft.com/office/drawing/2014/main" id="{D14864BD-0814-467C-824A-4CA79203997A}"/>
              </a:ext>
            </a:extLst>
          </p:cNvPr>
          <p:cNvPicPr>
            <a:picLocks noChangeAspect="1"/>
          </p:cNvPicPr>
          <p:nvPr/>
        </p:nvPicPr>
        <p:blipFill>
          <a:blip r:embed="rId5"/>
          <a:stretch>
            <a:fillRect/>
          </a:stretch>
        </p:blipFill>
        <p:spPr>
          <a:xfrm>
            <a:off x="4934365" y="4158072"/>
            <a:ext cx="7456429" cy="5471703"/>
          </a:xfrm>
          <a:prstGeom prst="rect">
            <a:avLst/>
          </a:prstGeom>
        </p:spPr>
      </p:pic>
      <p:pic>
        <p:nvPicPr>
          <p:cNvPr id="6" name="Picture 5">
            <a:extLst>
              <a:ext uri="{FF2B5EF4-FFF2-40B4-BE49-F238E27FC236}">
                <a16:creationId xmlns:a16="http://schemas.microsoft.com/office/drawing/2014/main" id="{49D944D2-F9AD-4C84-850F-569D605AC4D2}"/>
              </a:ext>
            </a:extLst>
          </p:cNvPr>
          <p:cNvPicPr>
            <a:picLocks noChangeAspect="1"/>
          </p:cNvPicPr>
          <p:nvPr/>
        </p:nvPicPr>
        <p:blipFill>
          <a:blip r:embed="rId6"/>
          <a:stretch>
            <a:fillRect/>
          </a:stretch>
        </p:blipFill>
        <p:spPr>
          <a:xfrm>
            <a:off x="8662579" y="217778"/>
            <a:ext cx="3638550" cy="4781550"/>
          </a:xfrm>
          <a:prstGeom prst="rect">
            <a:avLst/>
          </a:prstGeom>
        </p:spPr>
      </p:pic>
      <p:sp>
        <p:nvSpPr>
          <p:cNvPr id="7" name="TextBox 6">
            <a:extLst>
              <a:ext uri="{FF2B5EF4-FFF2-40B4-BE49-F238E27FC236}">
                <a16:creationId xmlns:a16="http://schemas.microsoft.com/office/drawing/2014/main" id="{84803DFD-6262-4FEC-9439-46BFEFFBCBCD}"/>
              </a:ext>
            </a:extLst>
          </p:cNvPr>
          <p:cNvSpPr txBox="1"/>
          <p:nvPr/>
        </p:nvSpPr>
        <p:spPr>
          <a:xfrm>
            <a:off x="3023118" y="574122"/>
            <a:ext cx="4996481"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accent5">
                    <a:lumMod val="75000"/>
                  </a:schemeClr>
                </a:solidFill>
                <a:effectLst/>
                <a:uFillTx/>
                <a:latin typeface="+mn-lt"/>
                <a:ea typeface="+mn-ea"/>
                <a:cs typeface="+mn-cs"/>
                <a:sym typeface="Helvetica Light"/>
              </a:rPr>
              <a:t>Postal Bulletin via </a:t>
            </a:r>
            <a:r>
              <a:rPr kumimoji="0" lang="en-US" sz="4000" b="1" i="0" u="none" strike="noStrike" cap="none" spc="0" normalizeH="0" baseline="0" dirty="0" err="1">
                <a:ln>
                  <a:noFill/>
                </a:ln>
                <a:solidFill>
                  <a:schemeClr val="accent5">
                    <a:lumMod val="75000"/>
                  </a:schemeClr>
                </a:solidFill>
                <a:effectLst/>
                <a:uFillTx/>
                <a:latin typeface="+mn-lt"/>
                <a:ea typeface="+mn-ea"/>
                <a:cs typeface="+mn-cs"/>
                <a:sym typeface="Helvetica Light"/>
              </a:rPr>
              <a:t>PostalPro</a:t>
            </a:r>
            <a:endParaRPr kumimoji="0" lang="en-US" sz="4000" b="1" i="0" u="none" strike="noStrike" cap="none" spc="0" normalizeH="0" baseline="0" dirty="0">
              <a:ln>
                <a:noFill/>
              </a:ln>
              <a:solidFill>
                <a:schemeClr val="accent5">
                  <a:lumMod val="75000"/>
                </a:schemeClr>
              </a:solidFill>
              <a:effectLst/>
              <a:uFillTx/>
              <a:latin typeface="+mn-lt"/>
              <a:ea typeface="+mn-ea"/>
              <a:cs typeface="+mn-cs"/>
              <a:sym typeface="Helvetica Light"/>
            </a:endParaRPr>
          </a:p>
        </p:txBody>
      </p:sp>
    </p:spTree>
    <p:extLst>
      <p:ext uri="{BB962C8B-B14F-4D97-AF65-F5344CB8AC3E}">
        <p14:creationId xmlns:p14="http://schemas.microsoft.com/office/powerpoint/2010/main" val="85012043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E24F1E7-00BD-4EC6-AD43-DA482150BF9B}"/>
              </a:ext>
            </a:extLst>
          </p:cNvPr>
          <p:cNvPicPr>
            <a:picLocks noChangeAspect="1"/>
          </p:cNvPicPr>
          <p:nvPr/>
        </p:nvPicPr>
        <p:blipFill>
          <a:blip r:embed="rId4"/>
          <a:stretch>
            <a:fillRect/>
          </a:stretch>
        </p:blipFill>
        <p:spPr>
          <a:xfrm>
            <a:off x="679710" y="4634593"/>
            <a:ext cx="11010900" cy="4781550"/>
          </a:xfrm>
          <a:prstGeom prst="rect">
            <a:avLst/>
          </a:prstGeom>
        </p:spPr>
      </p:pic>
      <p:pic>
        <p:nvPicPr>
          <p:cNvPr id="5" name="Picture 4">
            <a:extLst>
              <a:ext uri="{FF2B5EF4-FFF2-40B4-BE49-F238E27FC236}">
                <a16:creationId xmlns:a16="http://schemas.microsoft.com/office/drawing/2014/main" id="{079A2649-D79D-4AAE-BF6B-DDE18ED4FA70}"/>
              </a:ext>
            </a:extLst>
          </p:cNvPr>
          <p:cNvPicPr>
            <a:picLocks noChangeAspect="1"/>
          </p:cNvPicPr>
          <p:nvPr/>
        </p:nvPicPr>
        <p:blipFill>
          <a:blip r:embed="rId5"/>
          <a:stretch>
            <a:fillRect/>
          </a:stretch>
        </p:blipFill>
        <p:spPr>
          <a:xfrm>
            <a:off x="2075542" y="591205"/>
            <a:ext cx="10400436" cy="3672703"/>
          </a:xfrm>
          <a:prstGeom prst="rect">
            <a:avLst/>
          </a:prstGeom>
        </p:spPr>
      </p:pic>
      <p:cxnSp>
        <p:nvCxnSpPr>
          <p:cNvPr id="4" name="Straight Arrow Connector 3">
            <a:extLst>
              <a:ext uri="{FF2B5EF4-FFF2-40B4-BE49-F238E27FC236}">
                <a16:creationId xmlns:a16="http://schemas.microsoft.com/office/drawing/2014/main" id="{A1D6957E-9C1C-4A4C-B1CC-AFC5F08D867E}"/>
              </a:ext>
            </a:extLst>
          </p:cNvPr>
          <p:cNvCxnSpPr/>
          <p:nvPr/>
        </p:nvCxnSpPr>
        <p:spPr>
          <a:xfrm flipV="1">
            <a:off x="1553028" y="2593910"/>
            <a:ext cx="7423021" cy="3247053"/>
          </a:xfrm>
          <a:prstGeom prst="straightConnector1">
            <a:avLst/>
          </a:prstGeom>
          <a:noFill/>
          <a:ln w="76200" cap="flat">
            <a:solidFill>
              <a:srgbClr val="FFFF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03D2ED98-2C52-4E41-899C-9D22D4389A2C}"/>
              </a:ext>
            </a:extLst>
          </p:cNvPr>
          <p:cNvCxnSpPr>
            <a:cxnSpLocks/>
          </p:cNvCxnSpPr>
          <p:nvPr/>
        </p:nvCxnSpPr>
        <p:spPr>
          <a:xfrm>
            <a:off x="1422399" y="6643396"/>
            <a:ext cx="2037156" cy="0"/>
          </a:xfrm>
          <a:prstGeom prst="line">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3410063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A8A5E11-24EB-4086-8E73-0CE25C673961}"/>
              </a:ext>
            </a:extLst>
          </p:cNvPr>
          <p:cNvPicPr>
            <a:picLocks noChangeAspect="1"/>
          </p:cNvPicPr>
          <p:nvPr/>
        </p:nvPicPr>
        <p:blipFill>
          <a:blip r:embed="rId4"/>
          <a:stretch>
            <a:fillRect/>
          </a:stretch>
        </p:blipFill>
        <p:spPr>
          <a:xfrm>
            <a:off x="1553028" y="1039391"/>
            <a:ext cx="10726058" cy="3771420"/>
          </a:xfrm>
          <a:prstGeom prst="rect">
            <a:avLst/>
          </a:prstGeom>
        </p:spPr>
      </p:pic>
      <p:pic>
        <p:nvPicPr>
          <p:cNvPr id="6" name="Picture 5">
            <a:extLst>
              <a:ext uri="{FF2B5EF4-FFF2-40B4-BE49-F238E27FC236}">
                <a16:creationId xmlns:a16="http://schemas.microsoft.com/office/drawing/2014/main" id="{3CE17C93-6141-4869-BF8E-7F1E023DDEE6}"/>
              </a:ext>
            </a:extLst>
          </p:cNvPr>
          <p:cNvPicPr>
            <a:picLocks noChangeAspect="1"/>
          </p:cNvPicPr>
          <p:nvPr/>
        </p:nvPicPr>
        <p:blipFill>
          <a:blip r:embed="rId5"/>
          <a:stretch>
            <a:fillRect/>
          </a:stretch>
        </p:blipFill>
        <p:spPr>
          <a:xfrm>
            <a:off x="1553028" y="4942790"/>
            <a:ext cx="10726058" cy="4486275"/>
          </a:xfrm>
          <a:prstGeom prst="rect">
            <a:avLst/>
          </a:prstGeom>
        </p:spPr>
      </p:pic>
    </p:spTree>
    <p:extLst>
      <p:ext uri="{BB962C8B-B14F-4D97-AF65-F5344CB8AC3E}">
        <p14:creationId xmlns:p14="http://schemas.microsoft.com/office/powerpoint/2010/main" val="236052375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539250"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32152" indent="-432152" algn="l">
              <a:buSzPct val="75000"/>
              <a:buChar char="•"/>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3707BEA0-FBF9-4379-9580-C139A678CC5E}"/>
              </a:ext>
            </a:extLst>
          </p:cNvPr>
          <p:cNvPicPr>
            <a:picLocks noChangeAspect="1"/>
          </p:cNvPicPr>
          <p:nvPr/>
        </p:nvPicPr>
        <p:blipFill>
          <a:blip r:embed="rId4"/>
          <a:stretch>
            <a:fillRect/>
          </a:stretch>
        </p:blipFill>
        <p:spPr>
          <a:xfrm>
            <a:off x="1553028" y="2243137"/>
            <a:ext cx="10919388" cy="6553391"/>
          </a:xfrm>
          <a:prstGeom prst="rect">
            <a:avLst/>
          </a:prstGeom>
        </p:spPr>
      </p:pic>
      <p:sp>
        <p:nvSpPr>
          <p:cNvPr id="7" name="TextBox 6">
            <a:extLst>
              <a:ext uri="{FF2B5EF4-FFF2-40B4-BE49-F238E27FC236}">
                <a16:creationId xmlns:a16="http://schemas.microsoft.com/office/drawing/2014/main" id="{7EAB3E40-A1BB-4689-B3A9-1EC85DA28851}"/>
              </a:ext>
            </a:extLst>
          </p:cNvPr>
          <p:cNvSpPr txBox="1"/>
          <p:nvPr/>
        </p:nvSpPr>
        <p:spPr>
          <a:xfrm>
            <a:off x="1379894" y="462168"/>
            <a:ext cx="1024501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800" b="1" dirty="0" err="1">
                <a:solidFill>
                  <a:schemeClr val="accent1">
                    <a:lumMod val="50000"/>
                  </a:schemeClr>
                </a:solidFill>
              </a:rPr>
              <a:t>PostalPro</a:t>
            </a:r>
            <a:r>
              <a:rPr lang="en-US" sz="4800" b="1" dirty="0">
                <a:solidFill>
                  <a:schemeClr val="accent1">
                    <a:lumMod val="50000"/>
                  </a:schemeClr>
                </a:solidFill>
              </a:rPr>
              <a:t> When It Goes Wrong</a:t>
            </a:r>
            <a:endParaRPr kumimoji="0" lang="en-US" sz="4800" b="1" i="0" u="none" strike="noStrike" cap="none" spc="0" normalizeH="0" baseline="0" dirty="0">
              <a:ln>
                <a:noFill/>
              </a:ln>
              <a:solidFill>
                <a:schemeClr val="accent1">
                  <a:lumMod val="50000"/>
                </a:schemeClr>
              </a:solidFill>
              <a:effectLst/>
              <a:uFillTx/>
              <a:sym typeface="Helvetica Light"/>
            </a:endParaRPr>
          </a:p>
        </p:txBody>
      </p:sp>
    </p:spTree>
    <p:extLst>
      <p:ext uri="{BB962C8B-B14F-4D97-AF65-F5344CB8AC3E}">
        <p14:creationId xmlns:p14="http://schemas.microsoft.com/office/powerpoint/2010/main" val="297816402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8936" y="475087"/>
            <a:ext cx="1353429" cy="926672"/>
          </a:xfrm>
          <a:prstGeom prst="rect">
            <a:avLst/>
          </a:prstGeom>
        </p:spPr>
      </p:pic>
      <p:sp>
        <p:nvSpPr>
          <p:cNvPr id="10" name="Shape 199"/>
          <p:cNvSpPr/>
          <p:nvPr/>
        </p:nvSpPr>
        <p:spPr>
          <a:xfrm>
            <a:off x="1759973" y="475087"/>
            <a:ext cx="11381014" cy="74892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4200" b="1">
                <a:solidFill>
                  <a:schemeClr val="accent1">
                    <a:hueOff val="47394"/>
                    <a:satOff val="-25753"/>
                    <a:lumOff val="-7544"/>
                  </a:schemeClr>
                </a:solidFill>
                <a:latin typeface="Helvetica"/>
                <a:ea typeface="Helvetica"/>
                <a:cs typeface="Helvetica"/>
                <a:sym typeface="Helvetica"/>
              </a:defRPr>
            </a:lvl1pPr>
          </a:lstStyle>
          <a:p>
            <a:r>
              <a:rPr lang="en-US" dirty="0" err="1"/>
              <a:t>PostalPro</a:t>
            </a:r>
            <a:r>
              <a:rPr lang="en-US" dirty="0"/>
              <a:t> Feedback Requested</a:t>
            </a:r>
            <a:endParaRPr dirty="0"/>
          </a:p>
        </p:txBody>
      </p:sp>
      <p:pic>
        <p:nvPicPr>
          <p:cNvPr id="7" name="Picture 6"/>
          <p:cNvPicPr>
            <a:picLocks noChangeAspect="1"/>
          </p:cNvPicPr>
          <p:nvPr/>
        </p:nvPicPr>
        <p:blipFill>
          <a:blip r:embed="rId4"/>
          <a:stretch>
            <a:fillRect/>
          </a:stretch>
        </p:blipFill>
        <p:spPr>
          <a:xfrm>
            <a:off x="2744557" y="2022764"/>
            <a:ext cx="8780432" cy="2840182"/>
          </a:xfrm>
          <a:prstGeom prst="rect">
            <a:avLst/>
          </a:prstGeom>
        </p:spPr>
      </p:pic>
      <p:pic>
        <p:nvPicPr>
          <p:cNvPr id="8" name="Picture 7"/>
          <p:cNvPicPr>
            <a:picLocks noChangeAspect="1"/>
          </p:cNvPicPr>
          <p:nvPr/>
        </p:nvPicPr>
        <p:blipFill>
          <a:blip r:embed="rId5"/>
          <a:stretch>
            <a:fillRect/>
          </a:stretch>
        </p:blipFill>
        <p:spPr>
          <a:xfrm>
            <a:off x="2745077" y="6082145"/>
            <a:ext cx="8713213" cy="2389910"/>
          </a:xfrm>
          <a:prstGeom prst="rect">
            <a:avLst/>
          </a:prstGeom>
        </p:spPr>
      </p:pic>
      <p:sp>
        <p:nvSpPr>
          <p:cNvPr id="9" name="TextBox 8"/>
          <p:cNvSpPr txBox="1"/>
          <p:nvPr/>
        </p:nvSpPr>
        <p:spPr>
          <a:xfrm>
            <a:off x="2744557" y="5185024"/>
            <a:ext cx="871373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800" dirty="0"/>
              <a:t>Available on the top and bottom of the main page.</a:t>
            </a:r>
            <a:endParaRPr kumimoji="0" lang="en-US" sz="28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3950563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1137302" y="4969470"/>
            <a:ext cx="3511305" cy="2857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444500" indent="-444500" algn="l">
              <a:buSzPct val="75000"/>
              <a:buChar char="•"/>
              <a:defRPr sz="2600"/>
            </a:lvl1pPr>
          </a:lstStyle>
          <a:p>
            <a:r>
              <a:t>In 2002/2003, Address Management came under the umbrella of Intelligent Mail and Address Quality. </a:t>
            </a:r>
          </a:p>
        </p:txBody>
      </p:sp>
      <p:sp>
        <p:nvSpPr>
          <p:cNvPr id="150" name="Shape 150"/>
          <p:cNvSpPr/>
          <p:nvPr/>
        </p:nvSpPr>
        <p:spPr>
          <a:xfrm>
            <a:off x="4959009" y="4969470"/>
            <a:ext cx="3674157" cy="2857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444500" indent="-444500" algn="l">
              <a:buSzPct val="75000"/>
              <a:buChar char="•"/>
              <a:defRPr sz="2600"/>
            </a:lvl1pPr>
          </a:lstStyle>
          <a:p>
            <a:r>
              <a:t>Mail Entry &amp; Payment Technology was looking for a vehicle to disseminate information rapidly to commercial mailers</a:t>
            </a:r>
          </a:p>
        </p:txBody>
      </p:sp>
      <p:sp>
        <p:nvSpPr>
          <p:cNvPr id="151" name="Shape 151"/>
          <p:cNvSpPr/>
          <p:nvPr/>
        </p:nvSpPr>
        <p:spPr>
          <a:xfrm>
            <a:off x="8943568" y="4946541"/>
            <a:ext cx="3674157" cy="2903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444500" indent="-444500" algn="l">
              <a:buSzPct val="75000"/>
              <a:buChar char="•"/>
              <a:defRPr sz="2600"/>
            </a:lvl1pPr>
          </a:lstStyle>
          <a:p>
            <a:r>
              <a:rPr dirty="0"/>
              <a:t>Other USPS stakeholders saw opportunity to leverage </a:t>
            </a:r>
            <a:r>
              <a:rPr dirty="0" err="1"/>
              <a:t>RIBBS</a:t>
            </a:r>
            <a:r>
              <a:rPr dirty="0"/>
              <a:t>, such as </a:t>
            </a:r>
            <a:r>
              <a:rPr b="1" dirty="0"/>
              <a:t>Operations</a:t>
            </a:r>
            <a:r>
              <a:rPr dirty="0"/>
              <a:t>, </a:t>
            </a:r>
            <a:r>
              <a:rPr b="1" dirty="0"/>
              <a:t>Customer &amp; Industry Affairs</a:t>
            </a:r>
            <a:r>
              <a:rPr dirty="0"/>
              <a:t>, etc.</a:t>
            </a:r>
          </a:p>
        </p:txBody>
      </p:sp>
      <p:sp>
        <p:nvSpPr>
          <p:cNvPr id="152" name="Shape 152"/>
          <p:cNvSpPr/>
          <p:nvPr/>
        </p:nvSpPr>
        <p:spPr>
          <a:xfrm>
            <a:off x="8594255" y="320717"/>
            <a:ext cx="3927357" cy="6719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700" b="1">
                <a:solidFill>
                  <a:schemeClr val="accent1">
                    <a:hueOff val="47394"/>
                    <a:satOff val="-25753"/>
                    <a:lumOff val="-7544"/>
                  </a:schemeClr>
                </a:solidFill>
                <a:latin typeface="Helvetica"/>
                <a:ea typeface="Helvetica"/>
                <a:cs typeface="Helvetica"/>
                <a:sym typeface="Helvetica"/>
              </a:defRPr>
            </a:lvl1pPr>
          </a:lstStyle>
          <a:p>
            <a:r>
              <a:rPr i="1" dirty="0"/>
              <a:t>History of </a:t>
            </a:r>
            <a:r>
              <a:rPr dirty="0" err="1"/>
              <a:t>RIBBS</a:t>
            </a:r>
            <a:endParaRPr dirty="0"/>
          </a:p>
        </p:txBody>
      </p:sp>
      <p:pic>
        <p:nvPicPr>
          <p:cNvPr id="153" name="pasted-imag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93140" y="1166706"/>
            <a:ext cx="11094720" cy="3140420"/>
          </a:xfrm>
          <a:prstGeom prst="rect">
            <a:avLst/>
          </a:prstGeom>
          <a:ln w="12700">
            <a:miter lim="400000"/>
          </a:ln>
        </p:spPr>
      </p:pic>
      <p:pic>
        <p:nvPicPr>
          <p:cNvPr id="154" name="Screen Shot 2016-03-18 at 10.12.47 A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19200" y="2041051"/>
            <a:ext cx="10401481" cy="2258783"/>
          </a:xfrm>
          <a:prstGeom prst="rect">
            <a:avLst/>
          </a:prstGeom>
          <a:ln w="12700">
            <a:miter lim="400000"/>
          </a:ln>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71" y="217835"/>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459555" y="4158072"/>
            <a:ext cx="2342729"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buSzPct val="75000"/>
              <a:defRPr sz="4800">
                <a:solidFill>
                  <a:schemeClr val="accent1">
                    <a:hueOff val="47394"/>
                    <a:satOff val="-25753"/>
                    <a:lumOff val="-7544"/>
                  </a:schemeClr>
                </a:solidFill>
              </a:defRPr>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3" y="337457"/>
            <a:ext cx="1349375"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1EC317FD-9623-4EB8-AB0B-91F6F499E18B}"/>
              </a:ext>
            </a:extLst>
          </p:cNvPr>
          <p:cNvPicPr>
            <a:picLocks noChangeAspect="1"/>
          </p:cNvPicPr>
          <p:nvPr/>
        </p:nvPicPr>
        <p:blipFill>
          <a:blip r:embed="rId4"/>
          <a:stretch>
            <a:fillRect/>
          </a:stretch>
        </p:blipFill>
        <p:spPr>
          <a:xfrm>
            <a:off x="295602" y="7982961"/>
            <a:ext cx="12226079" cy="925286"/>
          </a:xfrm>
          <a:prstGeom prst="rect">
            <a:avLst/>
          </a:prstGeom>
        </p:spPr>
      </p:pic>
      <p:pic>
        <p:nvPicPr>
          <p:cNvPr id="3" name="Picture 2">
            <a:extLst>
              <a:ext uri="{FF2B5EF4-FFF2-40B4-BE49-F238E27FC236}">
                <a16:creationId xmlns:a16="http://schemas.microsoft.com/office/drawing/2014/main" id="{128DBC1A-0EDA-4BA1-9D89-524DDADD9BAA}"/>
              </a:ext>
            </a:extLst>
          </p:cNvPr>
          <p:cNvPicPr>
            <a:picLocks noChangeAspect="1"/>
          </p:cNvPicPr>
          <p:nvPr/>
        </p:nvPicPr>
        <p:blipFill>
          <a:blip r:embed="rId5"/>
          <a:stretch>
            <a:fillRect/>
          </a:stretch>
        </p:blipFill>
        <p:spPr>
          <a:xfrm>
            <a:off x="295601" y="2485319"/>
            <a:ext cx="12226079" cy="5028017"/>
          </a:xfrm>
          <a:prstGeom prst="rect">
            <a:avLst/>
          </a:prstGeom>
        </p:spPr>
      </p:pic>
      <p:sp>
        <p:nvSpPr>
          <p:cNvPr id="4" name="TextBox 3">
            <a:extLst>
              <a:ext uri="{FF2B5EF4-FFF2-40B4-BE49-F238E27FC236}">
                <a16:creationId xmlns:a16="http://schemas.microsoft.com/office/drawing/2014/main" id="{B9E1EB79-9553-460E-8371-1816A71F24C4}"/>
              </a:ext>
            </a:extLst>
          </p:cNvPr>
          <p:cNvSpPr txBox="1"/>
          <p:nvPr/>
        </p:nvSpPr>
        <p:spPr>
          <a:xfrm>
            <a:off x="1379894" y="462168"/>
            <a:ext cx="1024501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800" b="1" dirty="0" err="1">
                <a:solidFill>
                  <a:schemeClr val="accent1">
                    <a:lumMod val="50000"/>
                  </a:schemeClr>
                </a:solidFill>
              </a:rPr>
              <a:t>PostalPro</a:t>
            </a:r>
            <a:r>
              <a:rPr lang="en-US" sz="4800" b="1" dirty="0">
                <a:solidFill>
                  <a:schemeClr val="accent1">
                    <a:lumMod val="50000"/>
                  </a:schemeClr>
                </a:solidFill>
              </a:rPr>
              <a:t> Participation</a:t>
            </a:r>
            <a:endParaRPr kumimoji="0" lang="en-US" sz="4800" b="1" i="0" u="none" strike="noStrike" cap="none" spc="0" normalizeH="0" baseline="0" dirty="0">
              <a:ln>
                <a:noFill/>
              </a:ln>
              <a:solidFill>
                <a:schemeClr val="accent1">
                  <a:lumMod val="50000"/>
                </a:schemeClr>
              </a:solidFill>
              <a:effectLst/>
              <a:uFillTx/>
              <a:sym typeface="Helvetica Light"/>
            </a:endParaRPr>
          </a:p>
        </p:txBody>
      </p:sp>
    </p:spTree>
    <p:extLst>
      <p:ext uri="{BB962C8B-B14F-4D97-AF65-F5344CB8AC3E}">
        <p14:creationId xmlns:p14="http://schemas.microsoft.com/office/powerpoint/2010/main" val="286396243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p:nvPr/>
        </p:nvSpPr>
        <p:spPr>
          <a:xfrm>
            <a:off x="5965879" y="8776198"/>
            <a:ext cx="102656"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700">
                <a:solidFill>
                  <a:srgbClr val="53585F"/>
                </a:solidFill>
              </a:defRPr>
            </a:lvl1pPr>
          </a:lstStyle>
          <a:p>
            <a:endParaRPr lang="en-US" sz="3600" dirty="0"/>
          </a:p>
        </p:txBody>
      </p:sp>
      <p:pic>
        <p:nvPicPr>
          <p:cNvPr id="2" name="Picture 1"/>
          <p:cNvPicPr>
            <a:picLocks noChangeAspect="1"/>
          </p:cNvPicPr>
          <p:nvPr/>
        </p:nvPicPr>
        <p:blipFill>
          <a:blip r:embed="rId3"/>
          <a:stretch>
            <a:fillRect/>
          </a:stretch>
        </p:blipFill>
        <p:spPr>
          <a:xfrm>
            <a:off x="597158" y="8666160"/>
            <a:ext cx="2570759" cy="833116"/>
          </a:xfrm>
          <a:prstGeom prst="rect">
            <a:avLst/>
          </a:prstGeom>
        </p:spPr>
      </p:pic>
      <p:sp>
        <p:nvSpPr>
          <p:cNvPr id="4" name="Rectangle 3">
            <a:extLst>
              <a:ext uri="{FF2B5EF4-FFF2-40B4-BE49-F238E27FC236}">
                <a16:creationId xmlns:a16="http://schemas.microsoft.com/office/drawing/2014/main" id="{B631A66C-294E-4F44-90B9-6E97BF316BD7}"/>
              </a:ext>
            </a:extLst>
          </p:cNvPr>
          <p:cNvSpPr/>
          <p:nvPr/>
        </p:nvSpPr>
        <p:spPr>
          <a:xfrm>
            <a:off x="597158" y="7588942"/>
            <a:ext cx="5038530" cy="1077218"/>
          </a:xfrm>
          <a:prstGeom prst="rect">
            <a:avLst/>
          </a:prstGeom>
        </p:spPr>
        <p:txBody>
          <a:bodyPr wrap="square">
            <a:spAutoFit/>
          </a:bodyPr>
          <a:lstStyle/>
          <a:p>
            <a:pPr algn="l"/>
            <a:r>
              <a:rPr lang="en-US" sz="1600" dirty="0"/>
              <a:t>Slide Deck Basis Acknowledgement</a:t>
            </a:r>
          </a:p>
          <a:p>
            <a:pPr algn="l"/>
            <a:endParaRPr lang="en-US" sz="1600" dirty="0"/>
          </a:p>
          <a:p>
            <a:pPr algn="l"/>
            <a:r>
              <a:rPr lang="en-US" sz="1600" dirty="0"/>
              <a:t>Michael </a:t>
            </a:r>
            <a:r>
              <a:rPr lang="en-US" sz="1600" dirty="0" err="1"/>
              <a:t>Filipski</a:t>
            </a:r>
            <a:r>
              <a:rPr lang="en-US" sz="1600" dirty="0"/>
              <a:t> – HQ Business Mailer Support Analyst</a:t>
            </a:r>
          </a:p>
          <a:p>
            <a:pPr algn="l"/>
            <a:r>
              <a:rPr lang="en-US" sz="1600" dirty="0">
                <a:hlinkClick r:id="rId4"/>
              </a:rPr>
              <a:t>michael.v.filipski@usps.gov</a:t>
            </a:r>
            <a:r>
              <a:rPr lang="en-US" sz="1600" dirty="0"/>
              <a:t> </a:t>
            </a:r>
          </a:p>
        </p:txBody>
      </p:sp>
      <p:pic>
        <p:nvPicPr>
          <p:cNvPr id="6" name="Picture 5">
            <a:extLst>
              <a:ext uri="{FF2B5EF4-FFF2-40B4-BE49-F238E27FC236}">
                <a16:creationId xmlns:a16="http://schemas.microsoft.com/office/drawing/2014/main" id="{786705E1-EB99-4D36-BF7A-BC66D40F9D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826" y="1262741"/>
            <a:ext cx="2493091" cy="5077873"/>
          </a:xfrm>
          <a:prstGeom prst="rect">
            <a:avLst/>
          </a:prstGeom>
        </p:spPr>
      </p:pic>
      <p:pic>
        <p:nvPicPr>
          <p:cNvPr id="8" name="Picture 7">
            <a:extLst>
              <a:ext uri="{FF2B5EF4-FFF2-40B4-BE49-F238E27FC236}">
                <a16:creationId xmlns:a16="http://schemas.microsoft.com/office/drawing/2014/main" id="{0E71C732-8524-414C-805B-7C1EF4DBFB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4016" y="1256522"/>
            <a:ext cx="8099004" cy="5084092"/>
          </a:xfrm>
          <a:prstGeom prst="rect">
            <a:avLst/>
          </a:prstGeom>
        </p:spPr>
      </p:pic>
      <p:sp>
        <p:nvSpPr>
          <p:cNvPr id="10" name="TextBox 9">
            <a:extLst>
              <a:ext uri="{FF2B5EF4-FFF2-40B4-BE49-F238E27FC236}">
                <a16:creationId xmlns:a16="http://schemas.microsoft.com/office/drawing/2014/main" id="{F935072B-9B6C-409C-81A1-CB500BB40094}"/>
              </a:ext>
            </a:extLst>
          </p:cNvPr>
          <p:cNvSpPr txBox="1"/>
          <p:nvPr/>
        </p:nvSpPr>
        <p:spPr>
          <a:xfrm>
            <a:off x="6502400" y="8317898"/>
            <a:ext cx="627542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a:hlinkClick r:id="rId7"/>
              </a:rPr>
              <a:t>base60consulting@gmail.com</a:t>
            </a:r>
            <a:endParaRPr lang="en-US" dirty="0"/>
          </a:p>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978.363.1810</a:t>
            </a:r>
          </a:p>
        </p:txBody>
      </p:sp>
      <p:sp>
        <p:nvSpPr>
          <p:cNvPr id="11" name="TextBox 10">
            <a:extLst>
              <a:ext uri="{FF2B5EF4-FFF2-40B4-BE49-F238E27FC236}">
                <a16:creationId xmlns:a16="http://schemas.microsoft.com/office/drawing/2014/main" id="{72F4500A-4ACC-465A-8240-1551F80AB9C2}"/>
              </a:ext>
            </a:extLst>
          </p:cNvPr>
          <p:cNvSpPr txBox="1"/>
          <p:nvPr/>
        </p:nvSpPr>
        <p:spPr>
          <a:xfrm>
            <a:off x="2146041" y="262648"/>
            <a:ext cx="925596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accent1"/>
                </a:solidFill>
                <a:effectLst/>
                <a:uFillTx/>
                <a:latin typeface="+mn-lt"/>
                <a:ea typeface="+mn-ea"/>
                <a:cs typeface="+mn-cs"/>
                <a:sym typeface="Helvetica Light"/>
              </a:rPr>
              <a:t>Questions?</a:t>
            </a:r>
          </a:p>
        </p:txBody>
      </p:sp>
      <p:sp>
        <p:nvSpPr>
          <p:cNvPr id="12" name="TextBox 11">
            <a:extLst>
              <a:ext uri="{FF2B5EF4-FFF2-40B4-BE49-F238E27FC236}">
                <a16:creationId xmlns:a16="http://schemas.microsoft.com/office/drawing/2014/main" id="{B6979FE4-22B4-4784-8E30-92D35FACCBD6}"/>
              </a:ext>
            </a:extLst>
          </p:cNvPr>
          <p:cNvSpPr txBox="1"/>
          <p:nvPr/>
        </p:nvSpPr>
        <p:spPr>
          <a:xfrm>
            <a:off x="5635688" y="7126864"/>
            <a:ext cx="686733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Bonus Question </a:t>
            </a:r>
          </a:p>
        </p:txBody>
      </p:sp>
      <p:pic>
        <p:nvPicPr>
          <p:cNvPr id="14" name="Graphic 13" descr="Open Book">
            <a:extLst>
              <a:ext uri="{FF2B5EF4-FFF2-40B4-BE49-F238E27FC236}">
                <a16:creationId xmlns:a16="http://schemas.microsoft.com/office/drawing/2014/main" id="{23427C31-D7E8-4FFE-85F5-E0BAC075DC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02400" y="6997959"/>
            <a:ext cx="914400" cy="914400"/>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838199" y="1518609"/>
            <a:ext cx="11463075" cy="1250223"/>
          </a:xfrm>
          <a:prstGeom prst="rect">
            <a:avLst/>
          </a:prstGeom>
        </p:spPr>
        <p:txBody>
          <a:bodyPr/>
          <a:lstStyle/>
          <a:p>
            <a:pPr lvl="1" indent="139446" algn="l" defTabSz="356362">
              <a:defRPr sz="2501" b="1">
                <a:solidFill>
                  <a:schemeClr val="accent1">
                    <a:hueOff val="47394"/>
                    <a:satOff val="-25753"/>
                    <a:lumOff val="-7544"/>
                  </a:schemeClr>
                </a:solidFill>
                <a:latin typeface="Helvetica"/>
                <a:ea typeface="Helvetica"/>
                <a:cs typeface="Helvetica"/>
                <a:sym typeface="Helvetica"/>
              </a:defRPr>
            </a:pPr>
            <a:r>
              <a:rPr dirty="0"/>
              <a:t>Mailing Industry Channel:</a:t>
            </a:r>
          </a:p>
          <a:p>
            <a:pPr lvl="1" indent="139446" algn="l" defTabSz="356362">
              <a:defRPr sz="2501">
                <a:solidFill>
                  <a:schemeClr val="accent1">
                    <a:hueOff val="47394"/>
                    <a:satOff val="-25753"/>
                    <a:lumOff val="-7544"/>
                  </a:schemeClr>
                </a:solidFill>
              </a:defRPr>
            </a:pPr>
            <a:r>
              <a:rPr dirty="0"/>
              <a:t>Contextual, procedural and news-worthy information for commercial mailers and </a:t>
            </a:r>
            <a:r>
              <a:rPr lang="en-US" dirty="0"/>
              <a:t>  </a:t>
            </a:r>
            <a:r>
              <a:rPr dirty="0"/>
              <a:t>software solutions providers</a:t>
            </a:r>
          </a:p>
        </p:txBody>
      </p:sp>
      <p:sp>
        <p:nvSpPr>
          <p:cNvPr id="157" name="Shape 157"/>
          <p:cNvSpPr/>
          <p:nvPr/>
        </p:nvSpPr>
        <p:spPr>
          <a:xfrm>
            <a:off x="4627984" y="320717"/>
            <a:ext cx="7666166" cy="6719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3700" b="1">
                <a:solidFill>
                  <a:schemeClr val="accent1">
                    <a:hueOff val="47394"/>
                    <a:satOff val="-25753"/>
                    <a:lumOff val="-7544"/>
                  </a:schemeClr>
                </a:solidFill>
                <a:latin typeface="Helvetica"/>
                <a:ea typeface="Helvetica"/>
                <a:cs typeface="Helvetica"/>
                <a:sym typeface="Helvetica"/>
              </a:defRPr>
            </a:lvl1pPr>
          </a:lstStyle>
          <a:p>
            <a:r>
              <a:rPr i="1" dirty="0"/>
              <a:t>Content Found on </a:t>
            </a:r>
            <a:r>
              <a:rPr dirty="0" err="1"/>
              <a:t>RIBBS</a:t>
            </a:r>
            <a:r>
              <a:rPr dirty="0"/>
              <a:t> </a:t>
            </a:r>
            <a:r>
              <a:rPr i="1" dirty="0"/>
              <a:t>Today</a:t>
            </a:r>
          </a:p>
        </p:txBody>
      </p:sp>
      <p:pic>
        <p:nvPicPr>
          <p:cNvPr id="158" name="pasted-image.pdf"/>
          <p:cNvPicPr>
            <a:picLocks noChangeAspect="1"/>
          </p:cNvPicPr>
          <p:nvPr/>
        </p:nvPicPr>
        <p:blipFill>
          <a:blip r:embed="rId3">
            <a:extLst/>
          </a:blip>
          <a:stretch>
            <a:fillRect/>
          </a:stretch>
        </p:blipFill>
        <p:spPr>
          <a:xfrm>
            <a:off x="1871901" y="3519099"/>
            <a:ext cx="9260998" cy="5594068"/>
          </a:xfrm>
          <a:prstGeom prst="rect">
            <a:avLst/>
          </a:prstGeom>
          <a:ln w="12700">
            <a:miter lim="400000"/>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30" y="193999"/>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p:nvPr/>
        </p:nvSpPr>
        <p:spPr>
          <a:xfrm>
            <a:off x="3415005" y="320717"/>
            <a:ext cx="8962318" cy="6719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3700" b="1">
                <a:solidFill>
                  <a:schemeClr val="accent1">
                    <a:hueOff val="47394"/>
                    <a:satOff val="-25753"/>
                    <a:lumOff val="-7544"/>
                  </a:schemeClr>
                </a:solidFill>
                <a:latin typeface="Helvetica"/>
                <a:ea typeface="Helvetica"/>
                <a:cs typeface="Helvetica"/>
                <a:sym typeface="Helvetica"/>
              </a:defRPr>
            </a:lvl1pPr>
          </a:lstStyle>
          <a:p>
            <a:r>
              <a:rPr i="1" dirty="0"/>
              <a:t>What Typically Brings you to </a:t>
            </a:r>
            <a:r>
              <a:rPr dirty="0" err="1"/>
              <a:t>RIBBS</a:t>
            </a:r>
            <a:r>
              <a:rPr dirty="0"/>
              <a:t>?</a:t>
            </a:r>
          </a:p>
        </p:txBody>
      </p:sp>
      <p:pic>
        <p:nvPicPr>
          <p:cNvPr id="161" name="pasted-image.pdf"/>
          <p:cNvPicPr>
            <a:picLocks noChangeAspect="1"/>
          </p:cNvPicPr>
          <p:nvPr/>
        </p:nvPicPr>
        <p:blipFill>
          <a:blip r:embed="rId3">
            <a:extLst/>
          </a:blip>
          <a:stretch>
            <a:fillRect/>
          </a:stretch>
        </p:blipFill>
        <p:spPr>
          <a:xfrm>
            <a:off x="1039991" y="1422513"/>
            <a:ext cx="10924818" cy="3826708"/>
          </a:xfrm>
          <a:prstGeom prst="rect">
            <a:avLst/>
          </a:prstGeom>
          <a:ln w="12700">
            <a:miter lim="400000"/>
          </a:ln>
        </p:spPr>
      </p:pic>
      <p:sp>
        <p:nvSpPr>
          <p:cNvPr id="162" name="Shape 162"/>
          <p:cNvSpPr/>
          <p:nvPr/>
        </p:nvSpPr>
        <p:spPr>
          <a:xfrm>
            <a:off x="3889423" y="5899171"/>
            <a:ext cx="8487901" cy="6719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3700" b="1">
                <a:solidFill>
                  <a:schemeClr val="accent1">
                    <a:hueOff val="47394"/>
                    <a:satOff val="-25753"/>
                    <a:lumOff val="-7544"/>
                  </a:schemeClr>
                </a:solidFill>
                <a:latin typeface="Helvetica"/>
                <a:ea typeface="Helvetica"/>
                <a:cs typeface="Helvetica"/>
                <a:sym typeface="Helvetica"/>
              </a:defRPr>
            </a:lvl1pPr>
          </a:lstStyle>
          <a:p>
            <a:r>
              <a:rPr i="1" dirty="0"/>
              <a:t>How Frequently Do You Visit </a:t>
            </a:r>
            <a:r>
              <a:rPr dirty="0" err="1"/>
              <a:t>RIBBS</a:t>
            </a:r>
            <a:r>
              <a:rPr dirty="0"/>
              <a:t>?</a:t>
            </a:r>
          </a:p>
        </p:txBody>
      </p:sp>
      <p:pic>
        <p:nvPicPr>
          <p:cNvPr id="163" name="pasted-image.pdf"/>
          <p:cNvPicPr>
            <a:picLocks noChangeAspect="1"/>
          </p:cNvPicPr>
          <p:nvPr/>
        </p:nvPicPr>
        <p:blipFill>
          <a:blip r:embed="rId4">
            <a:extLst/>
          </a:blip>
          <a:stretch>
            <a:fillRect/>
          </a:stretch>
        </p:blipFill>
        <p:spPr>
          <a:xfrm>
            <a:off x="1049866" y="6841680"/>
            <a:ext cx="10905068" cy="2157267"/>
          </a:xfrm>
          <a:prstGeom prst="rect">
            <a:avLst/>
          </a:prstGeom>
          <a:ln w="12700">
            <a:miter lim="400000"/>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22" y="326506"/>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p:nvPr/>
        </p:nvSpPr>
        <p:spPr>
          <a:xfrm>
            <a:off x="6047064" y="320717"/>
            <a:ext cx="6330259" cy="6719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3700" b="1">
                <a:solidFill>
                  <a:schemeClr val="accent1">
                    <a:hueOff val="47394"/>
                    <a:satOff val="-25753"/>
                    <a:lumOff val="-7544"/>
                  </a:schemeClr>
                </a:solidFill>
                <a:latin typeface="Helvetica"/>
                <a:ea typeface="Helvetica"/>
                <a:cs typeface="Helvetica"/>
                <a:sym typeface="Helvetica"/>
              </a:defRPr>
            </a:lvl1pPr>
          </a:lstStyle>
          <a:p>
            <a:r>
              <a:rPr lang="en-US" i="1" dirty="0" err="1"/>
              <a:t>RIBBS</a:t>
            </a:r>
            <a:r>
              <a:rPr lang="en-US" i="1" dirty="0"/>
              <a:t> </a:t>
            </a:r>
            <a:r>
              <a:rPr i="1" dirty="0"/>
              <a:t>User Survey Results</a:t>
            </a:r>
          </a:p>
        </p:txBody>
      </p:sp>
      <p:pic>
        <p:nvPicPr>
          <p:cNvPr id="177" name="pasted-image.pdf"/>
          <p:cNvPicPr>
            <a:picLocks noChangeAspect="1"/>
          </p:cNvPicPr>
          <p:nvPr/>
        </p:nvPicPr>
        <p:blipFill>
          <a:blip r:embed="rId3" cstate="email">
            <a:extLst>
              <a:ext uri="{28A0092B-C50C-407E-A947-70E740481C1C}">
                <a14:useLocalDpi xmlns:a14="http://schemas.microsoft.com/office/drawing/2010/main"/>
              </a:ext>
            </a:extLst>
          </a:blip>
          <a:srcRect b="1233"/>
          <a:stretch>
            <a:fillRect/>
          </a:stretch>
        </p:blipFill>
        <p:spPr>
          <a:xfrm>
            <a:off x="932284" y="1140226"/>
            <a:ext cx="7679127" cy="6680007"/>
          </a:xfrm>
          <a:prstGeom prst="rect">
            <a:avLst/>
          </a:prstGeom>
          <a:ln w="12700">
            <a:miter lim="400000"/>
          </a:ln>
        </p:spPr>
      </p:pic>
      <p:sp>
        <p:nvSpPr>
          <p:cNvPr id="178" name="Shape 178"/>
          <p:cNvSpPr/>
          <p:nvPr/>
        </p:nvSpPr>
        <p:spPr>
          <a:xfrm>
            <a:off x="8849468" y="1316684"/>
            <a:ext cx="3581112" cy="61042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70416" indent="-370416" algn="l" defTabSz="457200">
              <a:buSzPct val="75000"/>
              <a:buChar char="•"/>
              <a:defRPr sz="3000">
                <a:solidFill>
                  <a:srgbClr val="164D7D"/>
                </a:solidFill>
                <a:latin typeface="Calibri"/>
                <a:ea typeface="Calibri"/>
                <a:cs typeface="Calibri"/>
                <a:sym typeface="Calibri"/>
              </a:defRPr>
            </a:pPr>
            <a:r>
              <a:rPr dirty="0"/>
              <a:t>Limited search functionality </a:t>
            </a:r>
            <a:endParaRPr lang="en-US" dirty="0"/>
          </a:p>
          <a:p>
            <a:pPr marL="370416" indent="-370416" algn="l" defTabSz="457200">
              <a:buSzPct val="75000"/>
              <a:buChar char="•"/>
              <a:defRPr sz="3000">
                <a:solidFill>
                  <a:srgbClr val="164D7D"/>
                </a:solidFill>
                <a:latin typeface="Calibri"/>
                <a:ea typeface="Calibri"/>
                <a:cs typeface="Calibri"/>
                <a:sym typeface="Calibri"/>
              </a:defRPr>
            </a:pPr>
            <a:endParaRPr dirty="0"/>
          </a:p>
          <a:p>
            <a:pPr marL="370416" indent="-370416" algn="l" defTabSz="457200">
              <a:buSzPct val="75000"/>
              <a:buChar char="•"/>
              <a:defRPr sz="3000">
                <a:solidFill>
                  <a:srgbClr val="164D7D"/>
                </a:solidFill>
                <a:latin typeface="Calibri"/>
                <a:ea typeface="Calibri"/>
                <a:cs typeface="Calibri"/>
                <a:sym typeface="Calibri"/>
              </a:defRPr>
            </a:pPr>
            <a:r>
              <a:rPr dirty="0"/>
              <a:t>Confusion in version control</a:t>
            </a:r>
            <a:endParaRPr lang="en-US" dirty="0"/>
          </a:p>
          <a:p>
            <a:pPr marL="370416" indent="-370416" algn="l" defTabSz="457200">
              <a:buSzPct val="75000"/>
              <a:buChar char="•"/>
              <a:defRPr sz="3000">
                <a:solidFill>
                  <a:srgbClr val="164D7D"/>
                </a:solidFill>
                <a:latin typeface="Calibri"/>
                <a:ea typeface="Calibri"/>
                <a:cs typeface="Calibri"/>
                <a:sym typeface="Calibri"/>
              </a:defRPr>
            </a:pPr>
            <a:endParaRPr dirty="0"/>
          </a:p>
          <a:p>
            <a:pPr marL="370416" indent="-370416" algn="l" defTabSz="457200">
              <a:buSzPct val="75000"/>
              <a:buChar char="•"/>
              <a:defRPr sz="3000">
                <a:solidFill>
                  <a:srgbClr val="164D7D"/>
                </a:solidFill>
                <a:latin typeface="Calibri"/>
                <a:ea typeface="Calibri"/>
                <a:cs typeface="Calibri"/>
                <a:sym typeface="Calibri"/>
              </a:defRPr>
            </a:pPr>
            <a:r>
              <a:rPr dirty="0"/>
              <a:t>Not user friendly; information is difficult to locate</a:t>
            </a:r>
            <a:endParaRPr lang="en-US" dirty="0"/>
          </a:p>
          <a:p>
            <a:pPr marL="370416" indent="-370416" algn="l" defTabSz="457200">
              <a:buSzPct val="75000"/>
              <a:buChar char="•"/>
              <a:defRPr sz="3000">
                <a:solidFill>
                  <a:srgbClr val="164D7D"/>
                </a:solidFill>
                <a:latin typeface="Calibri"/>
                <a:ea typeface="Calibri"/>
                <a:cs typeface="Calibri"/>
                <a:sym typeface="Calibri"/>
              </a:defRPr>
            </a:pPr>
            <a:endParaRPr dirty="0"/>
          </a:p>
          <a:p>
            <a:pPr marL="370416" indent="-370416" algn="l" defTabSz="457200">
              <a:buSzPct val="75000"/>
              <a:buChar char="•"/>
              <a:defRPr sz="3000">
                <a:solidFill>
                  <a:srgbClr val="164D7D"/>
                </a:solidFill>
                <a:latin typeface="Calibri"/>
                <a:ea typeface="Calibri"/>
                <a:cs typeface="Calibri"/>
                <a:sym typeface="Calibri"/>
              </a:defRPr>
            </a:pPr>
            <a:r>
              <a:rPr dirty="0"/>
              <a:t>Difficult to navigate, cluttered, redundant</a:t>
            </a:r>
          </a:p>
        </p:txBody>
      </p:sp>
      <p:sp>
        <p:nvSpPr>
          <p:cNvPr id="179" name="Shape 179"/>
          <p:cNvSpPr/>
          <p:nvPr/>
        </p:nvSpPr>
        <p:spPr>
          <a:xfrm>
            <a:off x="205064" y="8495206"/>
            <a:ext cx="11646405"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r" defTabSz="457200">
              <a:defRPr sz="3200" b="1" i="1">
                <a:solidFill>
                  <a:srgbClr val="164D7D"/>
                </a:solidFill>
                <a:latin typeface="Calibri"/>
                <a:ea typeface="Calibri"/>
                <a:cs typeface="Calibri"/>
                <a:sym typeface="Calibri"/>
              </a:defRPr>
            </a:pPr>
            <a:r>
              <a:rPr sz="2000" dirty="0"/>
              <a:t>“</a:t>
            </a:r>
            <a:r>
              <a:rPr sz="2000" dirty="0" err="1"/>
              <a:t>RIBBS</a:t>
            </a:r>
            <a:r>
              <a:rPr sz="2000" dirty="0"/>
              <a:t> has served a good purpose, but it has outgrown itself.”</a:t>
            </a:r>
          </a:p>
          <a:p>
            <a:pPr algn="r" defTabSz="457200">
              <a:defRPr sz="3200" b="1" i="1">
                <a:solidFill>
                  <a:srgbClr val="164D7D"/>
                </a:solidFill>
                <a:latin typeface="Calibri"/>
                <a:ea typeface="Calibri"/>
                <a:cs typeface="Calibri"/>
                <a:sym typeface="Calibri"/>
              </a:defRPr>
            </a:pPr>
            <a:r>
              <a:rPr sz="2000" dirty="0"/>
              <a:t>- Beta Tester</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87" y="319249"/>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asted-image.pdf"/>
          <p:cNvPicPr>
            <a:picLocks noChangeAspect="1"/>
          </p:cNvPicPr>
          <p:nvPr/>
        </p:nvPicPr>
        <p:blipFill>
          <a:blip r:embed="rId3">
            <a:extLst/>
          </a:blip>
          <a:stretch>
            <a:fillRect/>
          </a:stretch>
        </p:blipFill>
        <p:spPr>
          <a:xfrm>
            <a:off x="1893218" y="1511674"/>
            <a:ext cx="891396" cy="926352"/>
          </a:xfrm>
          <a:prstGeom prst="rect">
            <a:avLst/>
          </a:prstGeom>
          <a:ln w="12700">
            <a:miter lim="400000"/>
          </a:ln>
        </p:spPr>
      </p:pic>
      <p:pic>
        <p:nvPicPr>
          <p:cNvPr id="169" name="pasted-image.pdf"/>
          <p:cNvPicPr>
            <a:picLocks noChangeAspect="1"/>
          </p:cNvPicPr>
          <p:nvPr/>
        </p:nvPicPr>
        <p:blipFill>
          <a:blip r:embed="rId4">
            <a:extLst/>
          </a:blip>
          <a:stretch>
            <a:fillRect/>
          </a:stretch>
        </p:blipFill>
        <p:spPr>
          <a:xfrm>
            <a:off x="5553581" y="1543424"/>
            <a:ext cx="1366183" cy="862852"/>
          </a:xfrm>
          <a:prstGeom prst="rect">
            <a:avLst/>
          </a:prstGeom>
          <a:ln w="12700">
            <a:miter lim="400000"/>
          </a:ln>
        </p:spPr>
      </p:pic>
      <p:pic>
        <p:nvPicPr>
          <p:cNvPr id="170" name="pasted-image.pdf"/>
          <p:cNvPicPr>
            <a:picLocks noChangeAspect="1"/>
          </p:cNvPicPr>
          <p:nvPr/>
        </p:nvPicPr>
        <p:blipFill>
          <a:blip r:embed="rId5">
            <a:extLst/>
          </a:blip>
          <a:stretch>
            <a:fillRect/>
          </a:stretch>
        </p:blipFill>
        <p:spPr>
          <a:xfrm>
            <a:off x="9688731" y="1334342"/>
            <a:ext cx="977153" cy="977152"/>
          </a:xfrm>
          <a:prstGeom prst="rect">
            <a:avLst/>
          </a:prstGeom>
          <a:ln w="12700">
            <a:miter lim="400000"/>
          </a:ln>
        </p:spPr>
      </p:pic>
      <p:sp>
        <p:nvSpPr>
          <p:cNvPr id="171" name="Shape 171"/>
          <p:cNvSpPr/>
          <p:nvPr/>
        </p:nvSpPr>
        <p:spPr>
          <a:xfrm>
            <a:off x="988407" y="2640592"/>
            <a:ext cx="3320930" cy="670576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2600" b="1">
                <a:solidFill>
                  <a:schemeClr val="accent1">
                    <a:hueOff val="47394"/>
                    <a:satOff val="-25753"/>
                    <a:lumOff val="-7544"/>
                  </a:schemeClr>
                </a:solidFill>
                <a:latin typeface="Helvetica"/>
                <a:ea typeface="Helvetica"/>
                <a:cs typeface="Helvetica"/>
                <a:sym typeface="Helvetica"/>
              </a:defRPr>
            </a:pPr>
            <a:r>
              <a:rPr dirty="0"/>
              <a:t>Increasingly Difficult to Find Information</a:t>
            </a:r>
          </a:p>
          <a:p>
            <a:pPr marL="444500" indent="-444500" algn="l">
              <a:buSzPct val="75000"/>
              <a:buChar char="•"/>
              <a:defRPr sz="2600"/>
            </a:pPr>
            <a:endParaRPr dirty="0"/>
          </a:p>
          <a:p>
            <a:pPr marL="444500" indent="-444500" algn="l">
              <a:buSzPct val="75000"/>
              <a:buChar char="•"/>
              <a:defRPr sz="2600"/>
            </a:pPr>
            <a:r>
              <a:rPr dirty="0"/>
              <a:t>Users increasingly frustrated with search</a:t>
            </a:r>
            <a:endParaRPr lang="en-US" dirty="0"/>
          </a:p>
          <a:p>
            <a:pPr marL="444500" indent="-444500" algn="l">
              <a:buSzPct val="75000"/>
              <a:buChar char="•"/>
              <a:defRPr sz="2600"/>
            </a:pPr>
            <a:endParaRPr dirty="0"/>
          </a:p>
          <a:p>
            <a:pPr marL="444500" indent="-444500" algn="l">
              <a:buSzPct val="75000"/>
              <a:buChar char="•"/>
              <a:defRPr sz="2600"/>
            </a:pPr>
            <a:r>
              <a:rPr dirty="0"/>
              <a:t>Amount of content is overwhelming</a:t>
            </a:r>
            <a:endParaRPr lang="en-US" dirty="0"/>
          </a:p>
          <a:p>
            <a:pPr marL="444500" indent="-444500" algn="l">
              <a:buSzPct val="75000"/>
              <a:buChar char="•"/>
              <a:defRPr sz="2600"/>
            </a:pPr>
            <a:endParaRPr dirty="0"/>
          </a:p>
          <a:p>
            <a:pPr marL="444500" indent="-444500" algn="l">
              <a:buSzPct val="75000"/>
              <a:buChar char="•"/>
              <a:defRPr sz="2600"/>
            </a:pPr>
            <a:r>
              <a:rPr dirty="0"/>
              <a:t>Website’s design feels outdated when compared to other USPS interactive sites</a:t>
            </a:r>
          </a:p>
        </p:txBody>
      </p:sp>
      <p:sp>
        <p:nvSpPr>
          <p:cNvPr id="172" name="Shape 172"/>
          <p:cNvSpPr/>
          <p:nvPr/>
        </p:nvSpPr>
        <p:spPr>
          <a:xfrm>
            <a:off x="4683185" y="2672030"/>
            <a:ext cx="3638429" cy="63413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2600"/>
            </a:pPr>
            <a:r>
              <a:rPr lang="en-US" b="1" dirty="0" err="1">
                <a:solidFill>
                  <a:schemeClr val="accent1">
                    <a:hueOff val="47394"/>
                    <a:satOff val="-25753"/>
                    <a:lumOff val="-7544"/>
                  </a:schemeClr>
                </a:solidFill>
                <a:latin typeface="Helvetica"/>
                <a:ea typeface="Helvetica"/>
                <a:cs typeface="Helvetica"/>
                <a:sym typeface="Helvetica"/>
              </a:rPr>
              <a:t>RIBBS</a:t>
            </a:r>
            <a:r>
              <a:rPr lang="en-US" b="1" dirty="0">
                <a:solidFill>
                  <a:schemeClr val="accent1">
                    <a:hueOff val="47394"/>
                    <a:satOff val="-25753"/>
                    <a:lumOff val="-7544"/>
                  </a:schemeClr>
                </a:solidFill>
                <a:latin typeface="Helvetica"/>
                <a:ea typeface="Helvetica"/>
                <a:cs typeface="Helvetica"/>
                <a:sym typeface="Helvetica"/>
              </a:rPr>
              <a:t> </a:t>
            </a:r>
            <a:r>
              <a:rPr b="1" dirty="0">
                <a:solidFill>
                  <a:schemeClr val="accent1">
                    <a:hueOff val="47394"/>
                    <a:satOff val="-25753"/>
                    <a:lumOff val="-7544"/>
                  </a:schemeClr>
                </a:solidFill>
                <a:latin typeface="Helvetica"/>
                <a:ea typeface="Helvetica"/>
                <a:cs typeface="Helvetica"/>
                <a:sym typeface="Helvetica"/>
              </a:rPr>
              <a:t>is Not</a:t>
            </a:r>
            <a:br>
              <a:rPr b="1" dirty="0">
                <a:solidFill>
                  <a:schemeClr val="accent1">
                    <a:hueOff val="47394"/>
                    <a:satOff val="-25753"/>
                    <a:lumOff val="-7544"/>
                  </a:schemeClr>
                </a:solidFill>
                <a:latin typeface="Helvetica"/>
                <a:ea typeface="Helvetica"/>
                <a:cs typeface="Helvetica"/>
                <a:sym typeface="Helvetica"/>
              </a:rPr>
            </a:br>
            <a:r>
              <a:rPr lang="en-US" b="1" dirty="0">
                <a:solidFill>
                  <a:schemeClr val="accent1">
                    <a:hueOff val="47394"/>
                    <a:satOff val="-25753"/>
                    <a:lumOff val="-7544"/>
                  </a:schemeClr>
                </a:solidFill>
                <a:latin typeface="Helvetica"/>
                <a:ea typeface="Helvetica"/>
                <a:cs typeface="Helvetica"/>
                <a:sym typeface="Helvetica"/>
              </a:rPr>
              <a:t>Section </a:t>
            </a:r>
            <a:r>
              <a:rPr b="1" dirty="0">
                <a:solidFill>
                  <a:schemeClr val="accent1">
                    <a:hueOff val="47394"/>
                    <a:satOff val="-25753"/>
                    <a:lumOff val="-7544"/>
                  </a:schemeClr>
                </a:solidFill>
                <a:latin typeface="Helvetica"/>
                <a:ea typeface="Helvetica"/>
                <a:cs typeface="Helvetica"/>
                <a:sym typeface="Helvetica"/>
              </a:rPr>
              <a:t>508 Compliant</a:t>
            </a:r>
            <a:br>
              <a:rPr dirty="0"/>
            </a:br>
            <a:endParaRPr dirty="0"/>
          </a:p>
          <a:p>
            <a:pPr marL="444500" indent="-444500" algn="l">
              <a:buSzPct val="75000"/>
              <a:buChar char="•"/>
              <a:defRPr sz="2600"/>
            </a:pPr>
            <a:r>
              <a:rPr dirty="0"/>
              <a:t>All users, regardless of disability status, can access technology</a:t>
            </a:r>
            <a:endParaRPr lang="en-US" dirty="0"/>
          </a:p>
          <a:p>
            <a:pPr marL="444500" indent="-444500" algn="l">
              <a:buSzPct val="75000"/>
              <a:buChar char="•"/>
              <a:defRPr sz="2600"/>
            </a:pPr>
            <a:endParaRPr dirty="0"/>
          </a:p>
          <a:p>
            <a:pPr marL="444500" indent="-444500" algn="l">
              <a:buSzPct val="75000"/>
              <a:buChar char="•"/>
              <a:defRPr sz="2600"/>
            </a:pPr>
            <a:r>
              <a:rPr dirty="0"/>
              <a:t>Text equivalent for all non-text elements</a:t>
            </a:r>
            <a:endParaRPr lang="en-US" dirty="0"/>
          </a:p>
          <a:p>
            <a:pPr marL="444500" indent="-444500" algn="l">
              <a:buSzPct val="75000"/>
              <a:buChar char="•"/>
              <a:defRPr sz="2600"/>
            </a:pPr>
            <a:endParaRPr dirty="0"/>
          </a:p>
          <a:p>
            <a:pPr marL="444500" indent="-444500" algn="l">
              <a:buSzPct val="75000"/>
              <a:buChar char="•"/>
              <a:defRPr sz="2600"/>
            </a:pPr>
            <a:r>
              <a:rPr dirty="0"/>
              <a:t>Information conveyed in color can be read without color</a:t>
            </a:r>
          </a:p>
        </p:txBody>
      </p:sp>
      <p:sp>
        <p:nvSpPr>
          <p:cNvPr id="173" name="Shape 173"/>
          <p:cNvSpPr/>
          <p:nvPr/>
        </p:nvSpPr>
        <p:spPr>
          <a:xfrm>
            <a:off x="8884625" y="2628494"/>
            <a:ext cx="3320929" cy="493667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2600" b="1">
                <a:solidFill>
                  <a:schemeClr val="accent1">
                    <a:hueOff val="47394"/>
                    <a:satOff val="-25753"/>
                    <a:lumOff val="-7544"/>
                  </a:schemeClr>
                </a:solidFill>
                <a:latin typeface="Helvetica"/>
                <a:ea typeface="Helvetica"/>
                <a:cs typeface="Helvetica"/>
                <a:sym typeface="Helvetica"/>
              </a:defRPr>
            </a:pPr>
            <a:r>
              <a:rPr dirty="0"/>
              <a:t>Need for Updated Technology for Enhanced Security</a:t>
            </a:r>
          </a:p>
          <a:p>
            <a:pPr algn="l">
              <a:defRPr sz="2600"/>
            </a:pPr>
            <a:endParaRPr dirty="0"/>
          </a:p>
          <a:p>
            <a:pPr marL="444500" indent="-444500" algn="l">
              <a:buSzPct val="75000"/>
              <a:buChar char="•"/>
              <a:defRPr sz="2600"/>
            </a:pPr>
            <a:r>
              <a:rPr dirty="0"/>
              <a:t>Enhanced security, performance and scalable infrastructure to accommodate future features and functionality</a:t>
            </a:r>
          </a:p>
        </p:txBody>
      </p:sp>
      <p:sp>
        <p:nvSpPr>
          <p:cNvPr id="174" name="Shape 174"/>
          <p:cNvSpPr/>
          <p:nvPr/>
        </p:nvSpPr>
        <p:spPr>
          <a:xfrm>
            <a:off x="8712858" y="320717"/>
            <a:ext cx="3664465" cy="6719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3700" b="1">
                <a:solidFill>
                  <a:schemeClr val="accent1">
                    <a:hueOff val="47394"/>
                    <a:satOff val="-25753"/>
                    <a:lumOff val="-7544"/>
                  </a:schemeClr>
                </a:solidFill>
                <a:latin typeface="Helvetica"/>
                <a:ea typeface="Helvetica"/>
                <a:cs typeface="Helvetica"/>
                <a:sym typeface="Helvetica"/>
              </a:defRPr>
            </a:lvl1pPr>
          </a:lstStyle>
          <a:p>
            <a:r>
              <a:rPr i="1" dirty="0"/>
              <a:t>Why Redesign?</a:t>
            </a:r>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338" y="407242"/>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asted-image.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010" y="1001485"/>
            <a:ext cx="12538580" cy="8638487"/>
          </a:xfrm>
          <a:prstGeom prst="rect">
            <a:avLst/>
          </a:prstGeom>
          <a:ln w="12700">
            <a:miter lim="400000"/>
          </a:ln>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627"/>
            <a:ext cx="13541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6295</TotalTime>
  <Words>1492</Words>
  <Application>Microsoft Office PowerPoint</Application>
  <PresentationFormat>Custom</PresentationFormat>
  <Paragraphs>160</Paragraphs>
  <Slides>41</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Black</vt:lpstr>
      <vt:lpstr>Calibri</vt:lpstr>
      <vt:lpstr>Helvetica</vt:lpstr>
      <vt:lpstr>Helvetica Light</vt:lpstr>
      <vt:lpstr>Helvetica Neue</vt:lpstr>
      <vt:lpstr>White</vt:lpstr>
      <vt:lpstr>PowerPoint Presentation</vt:lpstr>
      <vt:lpstr>PowerPoint Presentation</vt:lpstr>
      <vt:lpstr>PowerPoint Presentation</vt:lpstr>
      <vt:lpstr>PowerPoint Presentation</vt:lpstr>
      <vt:lpstr>Mailing Industry Channel: Contextual, procedural and news-worthy information for commercial mailers and   software solutions providers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PostalPro - The RIBBS Replacement</dc:title>
  <dc:creator>Filipski, Michael - Chicago, IL;Steve W. Smith</dc:creator>
  <cp:keywords>PostalPro, RIBBS, Information, PostalExplorer, Federal Register, Witwatersrand</cp:keywords>
  <cp:lastModifiedBy>SW Smith</cp:lastModifiedBy>
  <cp:revision>136</cp:revision>
  <dcterms:modified xsi:type="dcterms:W3CDTF">2018-02-19T17:09:50Z</dcterms:modified>
</cp:coreProperties>
</file>